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9" r:id="rId4"/>
    <p:sldId id="261" r:id="rId5"/>
    <p:sldId id="294" r:id="rId6"/>
    <p:sldId id="295" r:id="rId7"/>
    <p:sldId id="296" r:id="rId8"/>
    <p:sldId id="292" r:id="rId9"/>
  </p:sldIdLst>
  <p:sldSz cx="9144000" cy="6858000" type="screen4x3"/>
  <p:notesSz cx="6858000" cy="9144000"/>
  <p:defaultTex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4319">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63" autoAdjust="0"/>
    <p:restoredTop sz="94660"/>
  </p:normalViewPr>
  <p:slideViewPr>
    <p:cSldViewPr snapToObjects="1">
      <p:cViewPr varScale="1">
        <p:scale>
          <a:sx n="50" d="100"/>
          <a:sy n="50" d="100"/>
        </p:scale>
        <p:origin x="-1315" y="-67"/>
      </p:cViewPr>
      <p:guideLst>
        <p:guide orient="horz" pos="4319"/>
        <p:guide pos="312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x-none" smtClean="0"/>
              <a:t>Clic para editar título</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Haga clic para modificar el estilo de subtítulo del patrón</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B0AD3C4-B3A8-4300-A9E8-EAABFA8547E0}" type="datetime1">
              <a:rPr lang="es-ES_tradnl"/>
              <a:pPr>
                <a:defRPr/>
              </a:pPr>
              <a:t>10/01/2017</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051845-707D-409F-8F57-D0D04E86F13A}"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x-none" smtClean="0"/>
              <a:t>Clic para editar título</a:t>
            </a:r>
            <a:endParaRPr lang="es-ES_tradnl"/>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7C46185-E356-490E-998E-3892BE6CEC22}" type="datetime1">
              <a:rPr lang="es-ES_tradnl"/>
              <a:pPr>
                <a:defRPr/>
              </a:pPr>
              <a:t>10/01/2017</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E09873B-D760-404B-8D8A-808852E70DB9}"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x-none"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4324E11-59DB-40CF-8452-60936E29FB64}" type="datetime1">
              <a:rPr lang="es-ES_tradnl"/>
              <a:pPr>
                <a:defRPr/>
              </a:pPr>
              <a:t>10/01/2017</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1637612-4869-4C1E-9BB6-66B736BB25DB}"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x-none" smtClean="0"/>
              <a:t>Clic para editar título</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D1C3463-8F82-4F3A-8E22-1015F5101E25}" type="datetime1">
              <a:rPr lang="es-ES_tradnl"/>
              <a:pPr>
                <a:defRPr/>
              </a:pPr>
              <a:t>10/01/2017</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7A3CF3F-1B2F-43F4-8CBD-240B26037052}"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x-none" smtClean="0"/>
              <a:t>Clic para editar título</a:t>
            </a:r>
            <a:endParaRPr lang="es-ES_tradnl"/>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8585B63-C4AF-41BE-977A-5F6964485CA3}" type="datetime1">
              <a:rPr lang="es-ES_tradnl"/>
              <a:pPr>
                <a:defRPr/>
              </a:pPr>
              <a:t>10/01/2017</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C74A314-66FD-4804-B9CA-AA7D5CFA5CFB}"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x-none" smtClean="0"/>
              <a:t>Clic para editar título</a:t>
            </a:r>
            <a:endParaRPr lang="es-ES_tradnl"/>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_tradnl"/>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_tradnl"/>
          </a:p>
        </p:txBody>
      </p:sp>
      <p:sp>
        <p:nvSpPr>
          <p:cNvPr id="5"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CC71979-0625-4DDD-8656-949EFB698821}" type="datetime1">
              <a:rPr lang="es-ES_tradnl"/>
              <a:pPr>
                <a:defRPr/>
              </a:pPr>
              <a:t>10/01/2017</a:t>
            </a:fld>
            <a:endParaRPr lang="es-ES_tradnl"/>
          </a:p>
        </p:txBody>
      </p:sp>
      <p:sp>
        <p:nvSpPr>
          <p:cNvPr id="6"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7"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8107134-06DD-4696-B0C3-321552BD865F}"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x-none" smtClean="0"/>
              <a:t>Clic para editar título</a:t>
            </a:r>
            <a:endParaRPr lang="es-ES_tradnl"/>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_tradnl"/>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_tradnl"/>
          </a:p>
        </p:txBody>
      </p:sp>
      <p:sp>
        <p:nvSpPr>
          <p:cNvPr id="7"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68F27A7-9F68-440C-B46B-1E7A4C02D7DA}" type="datetime1">
              <a:rPr lang="es-ES_tradnl"/>
              <a:pPr>
                <a:defRPr/>
              </a:pPr>
              <a:t>10/01/2017</a:t>
            </a:fld>
            <a:endParaRPr lang="es-ES_tradnl"/>
          </a:p>
        </p:txBody>
      </p:sp>
      <p:sp>
        <p:nvSpPr>
          <p:cNvPr id="8"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9"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06C5C26-FCB1-48AF-9362-8A2E251BAAEF}"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x-none" smtClean="0"/>
              <a:t>Clic para editar título</a:t>
            </a:r>
            <a:endParaRPr lang="es-ES_tradnl"/>
          </a:p>
        </p:txBody>
      </p:sp>
      <p:sp>
        <p:nvSpPr>
          <p:cNvPr id="3"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5AC2A69-F5D8-45A8-A9C9-E49738A56EE3}" type="datetime1">
              <a:rPr lang="es-ES_tradnl"/>
              <a:pPr>
                <a:defRPr/>
              </a:pPr>
              <a:t>10/01/2017</a:t>
            </a:fld>
            <a:endParaRPr lang="es-ES_tradnl"/>
          </a:p>
        </p:txBody>
      </p:sp>
      <p:sp>
        <p:nvSpPr>
          <p:cNvPr id="4"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5"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353956D-65A7-4F50-9C7D-99E3FF5158A1}"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81B9AD-B0B9-4761-9877-905B66405823}" type="datetime1">
              <a:rPr lang="es-ES_tradnl"/>
              <a:pPr>
                <a:defRPr/>
              </a:pPr>
              <a:t>10/01/2017</a:t>
            </a:fld>
            <a:endParaRPr lang="es-ES_tradnl"/>
          </a:p>
        </p:txBody>
      </p:sp>
      <p:sp>
        <p:nvSpPr>
          <p:cNvPr id="3"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4"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292CB0C-AB77-4FB7-B013-4F81B22AF924}"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x-none" smtClean="0"/>
              <a:t>Clic para editar título</a:t>
            </a:r>
            <a:endParaRPr lang="es-ES_tradnl"/>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_tradnl"/>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Haga clic para modificar el estilo de texto del patrón</a:t>
            </a:r>
          </a:p>
        </p:txBody>
      </p:sp>
      <p:sp>
        <p:nvSpPr>
          <p:cNvPr id="5"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BE857BE-52A8-4AB2-9463-40427F834811}" type="datetime1">
              <a:rPr lang="es-ES_tradnl"/>
              <a:pPr>
                <a:defRPr/>
              </a:pPr>
              <a:t>10/01/2017</a:t>
            </a:fld>
            <a:endParaRPr lang="es-ES_tradnl"/>
          </a:p>
        </p:txBody>
      </p:sp>
      <p:sp>
        <p:nvSpPr>
          <p:cNvPr id="6"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7"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C6F1486-CD0D-4FDD-BE41-4319593D1750}"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x-none"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Haga clic para modificar el estilo de texto del patrón</a:t>
            </a:r>
          </a:p>
        </p:txBody>
      </p:sp>
      <p:sp>
        <p:nvSpPr>
          <p:cNvPr id="5"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2104A8B-ADD2-4E3D-B430-26CCD5839E49}" type="datetime1">
              <a:rPr lang="es-ES_tradnl"/>
              <a:pPr>
                <a:defRPr/>
              </a:pPr>
              <a:t>10/01/2017</a:t>
            </a:fld>
            <a:endParaRPr lang="es-ES_tradnl"/>
          </a:p>
        </p:txBody>
      </p:sp>
      <p:sp>
        <p:nvSpPr>
          <p:cNvPr id="6"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s-PE"/>
          </a:p>
        </p:txBody>
      </p:sp>
      <p:sp>
        <p:nvSpPr>
          <p:cNvPr id="7"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F5DD12A-C8B6-4244-AAD4-8C06B5171922}"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Imagen 11" descr="Captura de pantalla 2014-03-25 a la(s) 03.03.38.png"/>
          <p:cNvPicPr>
            <a:picLocks noChangeAspect="1"/>
          </p:cNvPicPr>
          <p:nvPr userDrawn="1"/>
        </p:nvPicPr>
        <p:blipFill>
          <a:blip r:embed="rId13"/>
          <a:srcRect/>
          <a:stretch>
            <a:fillRect/>
          </a:stretch>
        </p:blipFill>
        <p:spPr bwMode="auto">
          <a:xfrm>
            <a:off x="0" y="4763"/>
            <a:ext cx="9144000" cy="6848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10" descr="Captura de pantalla 2014-03-25 a la(s) 03.11.39.png"/>
          <p:cNvPicPr>
            <a:picLocks noChangeAspect="1"/>
          </p:cNvPicPr>
          <p:nvPr/>
        </p:nvPicPr>
        <p:blipFill>
          <a:blip r:embed="rId2"/>
          <a:srcRect/>
          <a:stretch>
            <a:fillRect/>
          </a:stretch>
        </p:blipFill>
        <p:spPr bwMode="auto">
          <a:xfrm>
            <a:off x="6350" y="-71438"/>
            <a:ext cx="9137650" cy="6858000"/>
          </a:xfrm>
          <a:prstGeom prst="rect">
            <a:avLst/>
          </a:prstGeom>
          <a:noFill/>
          <a:ln w="9525">
            <a:noFill/>
            <a:miter lim="800000"/>
            <a:headEnd/>
            <a:tailEnd/>
          </a:ln>
        </p:spPr>
      </p:pic>
      <p:sp>
        <p:nvSpPr>
          <p:cNvPr id="4" name="3 Título"/>
          <p:cNvSpPr>
            <a:spLocks noGrp="1"/>
          </p:cNvSpPr>
          <p:nvPr>
            <p:ph type="ctrTitle"/>
          </p:nvPr>
        </p:nvSpPr>
        <p:spPr>
          <a:xfrm>
            <a:off x="285720" y="857232"/>
            <a:ext cx="8501122" cy="2500330"/>
          </a:xfrm>
        </p:spPr>
        <p:txBody>
          <a:bodyPr/>
          <a:lstStyle/>
          <a:p>
            <a:r>
              <a:rPr lang="es-PE" sz="6600" b="1" dirty="0" smtClean="0">
                <a:solidFill>
                  <a:schemeClr val="bg1"/>
                </a:solidFill>
                <a:latin typeface="Aharoni" pitchFamily="2" charset="-79"/>
                <a:cs typeface="Aharoni" pitchFamily="2" charset="-79"/>
              </a:rPr>
              <a:t>Inclusión Financiera en Huaraz</a:t>
            </a:r>
            <a:endParaRPr lang="es-PE" sz="6600" b="1" dirty="0">
              <a:solidFill>
                <a:schemeClr val="bg1"/>
              </a:solidFill>
              <a:latin typeface="Aharoni" pitchFamily="2" charset="-79"/>
              <a:cs typeface="Aharoni" pitchFamily="2" charset="-79"/>
            </a:endParaRPr>
          </a:p>
        </p:txBody>
      </p:sp>
      <p:sp>
        <p:nvSpPr>
          <p:cNvPr id="5" name="4 Subtítulo"/>
          <p:cNvSpPr>
            <a:spLocks noGrp="1"/>
          </p:cNvSpPr>
          <p:nvPr>
            <p:ph type="subTitle" idx="1"/>
          </p:nvPr>
        </p:nvSpPr>
        <p:spPr>
          <a:xfrm>
            <a:off x="3714744" y="4514856"/>
            <a:ext cx="6400800" cy="1257312"/>
          </a:xfrm>
        </p:spPr>
        <p:txBody>
          <a:bodyPr/>
          <a:lstStyle/>
          <a:p>
            <a:r>
              <a:rPr lang="es-PE" dirty="0" smtClean="0">
                <a:solidFill>
                  <a:schemeClr val="bg1"/>
                </a:solidFill>
              </a:rPr>
              <a:t>Fiorela Coronel  Núñez</a:t>
            </a:r>
          </a:p>
          <a:p>
            <a:r>
              <a:rPr lang="es-PE" dirty="0" smtClean="0">
                <a:solidFill>
                  <a:schemeClr val="bg1"/>
                </a:solidFill>
              </a:rPr>
              <a:t>Jefe de oficina</a:t>
            </a:r>
            <a:endParaRPr lang="es-PE"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14" descr="Captura de pantalla 2014-03-25 a la(s) 03.02.50.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 name="CuadroTexto 15"/>
          <p:cNvSpPr txBox="1">
            <a:spLocks noChangeAspect="1"/>
          </p:cNvSpPr>
          <p:nvPr/>
        </p:nvSpPr>
        <p:spPr>
          <a:xfrm>
            <a:off x="4357688" y="2676525"/>
            <a:ext cx="4557712" cy="1631216"/>
          </a:xfrm>
          <a:prstGeom prst="rect">
            <a:avLst/>
          </a:prstGeom>
          <a:noFill/>
          <a:effectLst>
            <a:outerShdw blurRad="63500" dist="38100" dir="2700000">
              <a:schemeClr val="accent3">
                <a:lumMod val="50000"/>
                <a:alpha val="43000"/>
              </a:schemeClr>
            </a:outerShdw>
          </a:effectLst>
        </p:spPr>
        <p:txBody>
          <a:bodyPr>
            <a:spAutoFit/>
          </a:bodyPr>
          <a:lstStyle/>
          <a:p>
            <a:pPr algn="r">
              <a:defRPr/>
            </a:pPr>
            <a:r>
              <a:rPr lang="es-ES_tradnl" sz="5000" b="1" dirty="0" smtClean="0">
                <a:solidFill>
                  <a:srgbClr val="008000"/>
                </a:solidFill>
                <a:latin typeface="Trebuchet MS" charset="0"/>
              </a:rPr>
              <a:t>Experiencias y APORTE</a:t>
            </a:r>
            <a:endParaRPr lang="es-ES_tradnl" sz="5000" b="1" dirty="0">
              <a:solidFill>
                <a:srgbClr val="008000"/>
              </a:solidFill>
              <a:latin typeface="Trebuchet M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magen 3"/>
          <p:cNvPicPr>
            <a:picLocks noChangeAspect="1"/>
          </p:cNvPicPr>
          <p:nvPr/>
        </p:nvPicPr>
        <p:blipFill>
          <a:blip r:embed="rId2"/>
          <a:srcRect/>
          <a:stretch>
            <a:fillRect/>
          </a:stretch>
        </p:blipFill>
        <p:spPr bwMode="auto">
          <a:xfrm>
            <a:off x="0" y="5368925"/>
            <a:ext cx="9144000" cy="1487488"/>
          </a:xfrm>
          <a:prstGeom prst="rect">
            <a:avLst/>
          </a:prstGeom>
          <a:noFill/>
          <a:ln w="9525">
            <a:noFill/>
            <a:miter lim="800000"/>
            <a:headEnd/>
            <a:tailEnd/>
          </a:ln>
        </p:spPr>
      </p:pic>
      <p:sp>
        <p:nvSpPr>
          <p:cNvPr id="4" name="3 Título"/>
          <p:cNvSpPr>
            <a:spLocks noGrp="1"/>
          </p:cNvSpPr>
          <p:nvPr>
            <p:ph type="title"/>
          </p:nvPr>
        </p:nvSpPr>
        <p:spPr>
          <a:xfrm>
            <a:off x="214282" y="928670"/>
            <a:ext cx="8715436" cy="5072098"/>
          </a:xfrm>
        </p:spPr>
        <p:txBody>
          <a:bodyPr/>
          <a:lstStyle/>
          <a:p>
            <a:pPr algn="l"/>
            <a:r>
              <a:rPr lang="es-PE" sz="3200" dirty="0" smtClean="0">
                <a:latin typeface="Arabic Typesetting" pitchFamily="66" charset="-78"/>
                <a:cs typeface="Arabic Typesetting" pitchFamily="66" charset="-78"/>
              </a:rPr>
              <a:t>- La OE Huaraz tiene  04 años brindando atención a la zona rural de Ancash, actualmente cuenta  con 1,231 clientes con captación, evaluación y  seguimiento personalizado en campo. </a:t>
            </a:r>
            <a:br>
              <a:rPr lang="es-PE" sz="3200" dirty="0" smtClean="0">
                <a:latin typeface="Arabic Typesetting" pitchFamily="66" charset="-78"/>
                <a:cs typeface="Arabic Typesetting" pitchFamily="66" charset="-78"/>
              </a:rPr>
            </a:br>
            <a:r>
              <a:rPr lang="es-PE" sz="3200" dirty="0" smtClean="0">
                <a:latin typeface="Arabic Typesetting" pitchFamily="66" charset="-78"/>
                <a:cs typeface="Arabic Typesetting" pitchFamily="66" charset="-78"/>
              </a:rPr>
              <a:t>- Realización de </a:t>
            </a:r>
            <a:r>
              <a:rPr lang="es-PE" sz="3200" dirty="0" err="1" smtClean="0">
                <a:latin typeface="Arabic Typesetting" pitchFamily="66" charset="-78"/>
                <a:cs typeface="Arabic Typesetting" pitchFamily="66" charset="-78"/>
              </a:rPr>
              <a:t>hps</a:t>
            </a:r>
            <a:r>
              <a:rPr lang="es-PE" sz="3200" dirty="0" smtClean="0">
                <a:latin typeface="Arabic Typesetting" pitchFamily="66" charset="-78"/>
                <a:cs typeface="Arabic Typesetting" pitchFamily="66" charset="-78"/>
              </a:rPr>
              <a:t> de acuerdo a la realidad de cada zona</a:t>
            </a:r>
            <a:br>
              <a:rPr lang="es-PE" sz="3200" dirty="0" smtClean="0">
                <a:latin typeface="Arabic Typesetting" pitchFamily="66" charset="-78"/>
                <a:cs typeface="Arabic Typesetting" pitchFamily="66" charset="-78"/>
              </a:rPr>
            </a:br>
            <a:r>
              <a:rPr lang="es-PE" sz="3200" dirty="0" smtClean="0">
                <a:latin typeface="Arabic Typesetting" pitchFamily="66" charset="-78"/>
                <a:cs typeface="Arabic Typesetting" pitchFamily="66" charset="-78"/>
              </a:rPr>
              <a:t>haciendo un total de 25 elaboradas y 5 más en proceso.</a:t>
            </a:r>
            <a:br>
              <a:rPr lang="es-PE" sz="3200" dirty="0" smtClean="0">
                <a:latin typeface="Arabic Typesetting" pitchFamily="66" charset="-78"/>
                <a:cs typeface="Arabic Typesetting" pitchFamily="66" charset="-78"/>
              </a:rPr>
            </a:br>
            <a:r>
              <a:rPr lang="es-PE" sz="3200" dirty="0" smtClean="0">
                <a:latin typeface="Arabic Typesetting" pitchFamily="66" charset="-78"/>
                <a:cs typeface="Arabic Typesetting" pitchFamily="66" charset="-78"/>
              </a:rPr>
              <a:t>- El equipo de la OE Huaraz aportará en el año con 500 clientes nuevos, la producción de 5 </a:t>
            </a:r>
            <a:r>
              <a:rPr lang="es-PE" sz="3200" dirty="0" err="1" smtClean="0">
                <a:latin typeface="Arabic Typesetting" pitchFamily="66" charset="-78"/>
                <a:cs typeface="Arabic Typesetting" pitchFamily="66" charset="-78"/>
              </a:rPr>
              <a:t>hps</a:t>
            </a:r>
            <a:r>
              <a:rPr lang="es-PE" sz="3200" dirty="0" smtClean="0">
                <a:latin typeface="Arabic Typesetting" pitchFamily="66" charset="-78"/>
                <a:cs typeface="Arabic Typesetting" pitchFamily="66" charset="-78"/>
              </a:rPr>
              <a:t> esto con la finalidad de incluir a más agricultores al sistema financiero.</a:t>
            </a:r>
            <a:br>
              <a:rPr lang="es-PE" sz="3200" dirty="0" smtClean="0">
                <a:latin typeface="Arabic Typesetting" pitchFamily="66" charset="-78"/>
                <a:cs typeface="Arabic Typesetting" pitchFamily="66" charset="-78"/>
              </a:rPr>
            </a:br>
            <a:r>
              <a:rPr lang="es-PE" sz="3200" dirty="0" smtClean="0">
                <a:latin typeface="Arabic Typesetting" pitchFamily="66" charset="-78"/>
                <a:cs typeface="Arabic Typesetting" pitchFamily="66" charset="-78"/>
              </a:rPr>
              <a:t>-El 20 % de nuestra cartera será verde a través del financiamiento de sistemas de riego, viveros, invernaderos y forestación.</a:t>
            </a:r>
            <a:r>
              <a:rPr lang="es-PE" sz="2800" dirty="0" smtClean="0"/>
              <a:t/>
            </a:r>
            <a:br>
              <a:rPr lang="es-PE" sz="2800" dirty="0" smtClean="0"/>
            </a:br>
            <a:r>
              <a:rPr lang="es-PE" sz="2800" dirty="0" smtClean="0"/>
              <a:t>                            </a:t>
            </a:r>
            <a:endParaRPr lang="es-PE"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13" descr="Captura de pantalla 2014-03-25 a la(s) 03.01.48.png"/>
          <p:cNvPicPr>
            <a:picLocks noChangeAspect="1"/>
          </p:cNvPicPr>
          <p:nvPr/>
        </p:nvPicPr>
        <p:blipFill>
          <a:blip r:embed="rId2"/>
          <a:srcRect/>
          <a:stretch>
            <a:fillRect/>
          </a:stretch>
        </p:blipFill>
        <p:spPr bwMode="auto">
          <a:xfrm>
            <a:off x="0" y="0"/>
            <a:ext cx="9144000" cy="6848475"/>
          </a:xfrm>
          <a:prstGeom prst="rect">
            <a:avLst/>
          </a:prstGeom>
          <a:noFill/>
          <a:ln w="9525">
            <a:noFill/>
            <a:miter lim="800000"/>
            <a:headEnd/>
            <a:tailEnd/>
          </a:ln>
        </p:spPr>
      </p:pic>
      <p:sp>
        <p:nvSpPr>
          <p:cNvPr id="15" name="CuadroTexto 14"/>
          <p:cNvSpPr txBox="1">
            <a:spLocks noChangeAspect="1"/>
          </p:cNvSpPr>
          <p:nvPr/>
        </p:nvSpPr>
        <p:spPr>
          <a:xfrm>
            <a:off x="428596" y="2676525"/>
            <a:ext cx="4643470" cy="1200329"/>
          </a:xfrm>
          <a:prstGeom prst="rect">
            <a:avLst/>
          </a:prstGeom>
          <a:noFill/>
          <a:effectLst>
            <a:outerShdw blurRad="63500" dist="38100" dir="2700000">
              <a:schemeClr val="accent3">
                <a:lumMod val="50000"/>
                <a:alpha val="43000"/>
              </a:schemeClr>
            </a:outerShdw>
          </a:effectLst>
        </p:spPr>
        <p:txBody>
          <a:bodyPr wrap="square">
            <a:spAutoFit/>
          </a:bodyPr>
          <a:lstStyle/>
          <a:p>
            <a:pPr>
              <a:defRPr/>
            </a:pPr>
            <a:r>
              <a:rPr lang="es-ES_tradnl" sz="3600" b="1" dirty="0" smtClean="0">
                <a:solidFill>
                  <a:srgbClr val="008000"/>
                </a:solidFill>
                <a:latin typeface="Trebuchet MS" charset="0"/>
              </a:rPr>
              <a:t>Propuestas y Expectativas </a:t>
            </a:r>
            <a:endParaRPr lang="es-ES_tradnl" sz="3600" b="1" dirty="0">
              <a:solidFill>
                <a:srgbClr val="008000"/>
              </a:solidFill>
              <a:latin typeface="Trebuchet M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8929718" cy="5572164"/>
          </a:xfrm>
        </p:spPr>
        <p:txBody>
          <a:bodyPr/>
          <a:lstStyle/>
          <a:p>
            <a:pPr>
              <a:buFontTx/>
              <a:buChar char="-"/>
            </a:pPr>
            <a:r>
              <a:rPr lang="es-PE" sz="3600" dirty="0" smtClean="0">
                <a:latin typeface="Arabic Typesetting" pitchFamily="66" charset="-78"/>
                <a:cs typeface="Arabic Typesetting" pitchFamily="66" charset="-78"/>
              </a:rPr>
              <a:t>Se propone analizar la posibilidad de gestionar un convenio con el banco de la Nación para la apertura de cuentas de nuestros clientes con la finalidad de agilizar los procesos de desembolso, acercando al cliente al sistema financiero y además contemplar el ahorro de tiempo y dinero.</a:t>
            </a:r>
          </a:p>
          <a:p>
            <a:pPr>
              <a:buFontTx/>
              <a:buChar char="-"/>
            </a:pPr>
            <a:r>
              <a:rPr lang="es-PE" sz="3600" dirty="0" smtClean="0">
                <a:latin typeface="Arabic Typesetting" pitchFamily="66" charset="-78"/>
                <a:cs typeface="Arabic Typesetting" pitchFamily="66" charset="-78"/>
              </a:rPr>
              <a:t> Hacer un aliado de información al uso del celular.</a:t>
            </a:r>
          </a:p>
          <a:p>
            <a:pPr>
              <a:buFontTx/>
              <a:buChar char="-"/>
            </a:pPr>
            <a:r>
              <a:rPr lang="es-PE" sz="3600" dirty="0" smtClean="0">
                <a:latin typeface="Arabic Typesetting" pitchFamily="66" charset="-78"/>
                <a:cs typeface="Arabic Typesetting" pitchFamily="66" charset="-78"/>
              </a:rPr>
              <a:t>Esperamos alcanzar un crecimiento sostenible en el tiempo de la cartera actual.</a:t>
            </a:r>
            <a:endParaRPr lang="es-PE" sz="3600" dirty="0">
              <a:latin typeface="Arabic Typesetting" pitchFamily="66" charset="-78"/>
              <a:cs typeface="Arabic Typesetting" pitchFamily="66"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572164"/>
          </a:xfrm>
        </p:spPr>
        <p:txBody>
          <a:bodyPr/>
          <a:lstStyle/>
          <a:p>
            <a:pPr>
              <a:buFontTx/>
              <a:buChar char="-"/>
            </a:pPr>
            <a:r>
              <a:rPr lang="es-PE" dirty="0" smtClean="0">
                <a:latin typeface="Arabic Typesetting" pitchFamily="66" charset="-78"/>
                <a:cs typeface="Arabic Typesetting" pitchFamily="66" charset="-78"/>
              </a:rPr>
              <a:t>Se espera trabajar de forma estratégica con  otras instituciones del </a:t>
            </a:r>
            <a:r>
              <a:rPr lang="es-PE" dirty="0" err="1" smtClean="0">
                <a:latin typeface="Arabic Typesetting" pitchFamily="66" charset="-78"/>
                <a:cs typeface="Arabic Typesetting" pitchFamily="66" charset="-78"/>
              </a:rPr>
              <a:t>Minagri</a:t>
            </a:r>
            <a:r>
              <a:rPr lang="es-PE" dirty="0" smtClean="0">
                <a:latin typeface="Arabic Typesetting" pitchFamily="66" charset="-78"/>
                <a:cs typeface="Arabic Typesetting" pitchFamily="66" charset="-78"/>
              </a:rPr>
              <a:t> complementando los servicios con un solo objetivo sin duplicar esfuerzos en beneficio de nuestro pequeño y mediano productor.</a:t>
            </a:r>
          </a:p>
          <a:p>
            <a:pPr>
              <a:buNone/>
            </a:pPr>
            <a:r>
              <a:rPr lang="es-PE" dirty="0" smtClean="0">
                <a:latin typeface="Arabic Typesetting" pitchFamily="66" charset="-78"/>
                <a:cs typeface="Arabic Typesetting" pitchFamily="66" charset="-78"/>
              </a:rPr>
              <a:t>- Haremos de la alfabetización financiera un aliado que nos permitirá empoderar ,</a:t>
            </a:r>
            <a:r>
              <a:rPr lang="es-PE" dirty="0" err="1" smtClean="0">
                <a:latin typeface="Arabic Typesetting" pitchFamily="66" charset="-78"/>
                <a:cs typeface="Arabic Typesetting" pitchFamily="66" charset="-78"/>
              </a:rPr>
              <a:t>aperturar</a:t>
            </a:r>
            <a:r>
              <a:rPr lang="es-PE" dirty="0" smtClean="0">
                <a:latin typeface="Arabic Typesetting" pitchFamily="66" charset="-78"/>
                <a:cs typeface="Arabic Typesetting" pitchFamily="66" charset="-78"/>
              </a:rPr>
              <a:t> mercado, insertar  al sistema financiero a la mayor cantidad de agricultores al sistema financiero, este año le daremos mayor énfasis al género femenino quien ha demostrado mejor responsabilidad y cultura de pago</a:t>
            </a:r>
            <a:r>
              <a:rPr lang="es-PE" sz="2800" dirty="0" smtClean="0">
                <a:latin typeface="Arabic Typesetting" pitchFamily="66" charset="-78"/>
                <a:cs typeface="Arabic Typesetting" pitchFamily="66" charset="-78"/>
              </a:rPr>
              <a:t>.</a:t>
            </a:r>
            <a:endParaRPr lang="es-PE" sz="2800" dirty="0">
              <a:latin typeface="Arabic Typesetting" pitchFamily="66" charset="-78"/>
              <a:cs typeface="Arabic Typesetting" pitchFamily="66"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64288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2560</TotalTime>
  <Words>199</Words>
  <Application>Microsoft Office PowerPoint</Application>
  <PresentationFormat>Presentación en pantalla (4:3)</PresentationFormat>
  <Paragraphs>11</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Inclusión Financiera en Huaraz</vt:lpstr>
      <vt:lpstr>Diapositiva 2</vt:lpstr>
      <vt:lpstr>- La OE Huaraz tiene  04 años brindando atención a la zona rural de Ancash, actualmente cuenta  con 1,231 clientes con captación, evaluación y  seguimiento personalizado en campo.  - Realización de hps de acuerdo a la realidad de cada zona haciendo un total de 25 elaboradas y 5 más en proceso. - El equipo de la OE Huaraz aportará en el año con 500 clientes nuevos, la producción de 5 hps esto con la finalidad de incluir a más agricultores al sistema financiero. -El 20 % de nuestra cartera será verde a través del financiamiento de sistemas de riego, viveros, invernaderos y forestación.                             </vt:lpstr>
      <vt:lpstr>Diapositiva 4</vt:lpstr>
      <vt:lpstr>Diapositiva 5</vt:lpstr>
      <vt:lpstr>Diapositiva 6</vt:lpstr>
      <vt:lpstr>Diapositiva 7</vt:lpstr>
      <vt:lpstr>Diapositiva 8</vt:lpstr>
    </vt:vector>
  </TitlesOfParts>
  <Company>Cinco Sentidos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Hux</dc:creator>
  <cp:lastModifiedBy>fcoronel</cp:lastModifiedBy>
  <cp:revision>151</cp:revision>
  <cp:lastPrinted>2014-03-25T07:57:50Z</cp:lastPrinted>
  <dcterms:created xsi:type="dcterms:W3CDTF">2014-07-15T16:56:36Z</dcterms:created>
  <dcterms:modified xsi:type="dcterms:W3CDTF">2017-01-11T00:12:17Z</dcterms:modified>
</cp:coreProperties>
</file>