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0" r:id="rId1"/>
  </p:sldMasterIdLst>
  <p:notesMasterIdLst>
    <p:notesMasterId r:id="rId17"/>
  </p:notesMasterIdLst>
  <p:sldIdLst>
    <p:sldId id="257" r:id="rId2"/>
    <p:sldId id="321" r:id="rId3"/>
    <p:sldId id="328" r:id="rId4"/>
    <p:sldId id="300" r:id="rId5"/>
    <p:sldId id="301" r:id="rId6"/>
    <p:sldId id="302" r:id="rId7"/>
    <p:sldId id="329" r:id="rId8"/>
    <p:sldId id="327" r:id="rId9"/>
    <p:sldId id="324" r:id="rId10"/>
    <p:sldId id="330" r:id="rId11"/>
    <p:sldId id="314" r:id="rId12"/>
    <p:sldId id="291" r:id="rId13"/>
    <p:sldId id="331" r:id="rId14"/>
    <p:sldId id="332" r:id="rId15"/>
    <p:sldId id="333" r:id="rId16"/>
  </p:sldIdLst>
  <p:sldSz cx="9144000" cy="6858000" type="screen4x3"/>
  <p:notesSz cx="7010400" cy="92964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3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Objects="1">
      <p:cViewPr varScale="1">
        <p:scale>
          <a:sx n="70" d="100"/>
          <a:sy n="70" d="100"/>
        </p:scale>
        <p:origin x="1410" y="72"/>
      </p:cViewPr>
      <p:guideLst>
        <p:guide orient="horz" pos="4319"/>
        <p:guide pos="31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F586BA-F471-4724-B360-FA6FC1B27C60}" type="datetimeFigureOut">
              <a:rPr lang="es-PE" smtClean="0"/>
              <a:pPr/>
              <a:t>04/11/2016</a:t>
            </a:fld>
            <a:endParaRPr lang="es-PE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PE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187C2A-7080-4F03-904E-3AACB23514F6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44426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87C2A-7080-4F03-904E-3AACB23514F6}" type="slidenum">
              <a:rPr lang="es-PE" smtClean="0"/>
              <a:pPr/>
              <a:t>4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66207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87C2A-7080-4F03-904E-3AACB23514F6}" type="slidenum">
              <a:rPr lang="es-PE" smtClean="0"/>
              <a:pPr/>
              <a:t>6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33101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PE" dirty="0" smtClean="0"/>
              <a:t>Participación de cultivos por región.</a:t>
            </a:r>
            <a:r>
              <a:rPr lang="es-PE" baseline="0" dirty="0" smtClean="0"/>
              <a:t> 2-3 por región. 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ECBE3-940F-497E-9023-02020B39E48B}" type="slidenum">
              <a:rPr lang="es-PE" smtClean="0"/>
              <a:pPr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9009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AD3C4-B3A8-4300-A9E8-EAABFA8547E0}" type="datetime1">
              <a:rPr lang="es-ES_tradnl" smtClean="0"/>
              <a:pPr>
                <a:defRPr/>
              </a:pPr>
              <a:t>04/11/2016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51845-707D-409F-8F57-D0D04E86F13A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0833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C46185-E356-490E-998E-3892BE6CEC22}" type="datetime1">
              <a:rPr lang="es-ES_tradnl" smtClean="0"/>
              <a:pPr>
                <a:defRPr/>
              </a:pPr>
              <a:t>04/11/2016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9873B-D760-404B-8D8A-808852E70DB9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2074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324E11-59DB-40CF-8452-60936E29FB64}" type="datetime1">
              <a:rPr lang="es-ES_tradnl" smtClean="0"/>
              <a:pPr>
                <a:defRPr/>
              </a:pPr>
              <a:t>04/11/2016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37612-4869-4C1E-9BB6-66B736BB25DB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1454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1C3463-8F82-4F3A-8E22-1015F5101E25}" type="datetime1">
              <a:rPr lang="es-ES_tradnl" smtClean="0"/>
              <a:pPr>
                <a:defRPr/>
              </a:pPr>
              <a:t>04/11/2016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3CF3F-1B2F-43F4-8CBD-240B26037052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8773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585B63-C4AF-41BE-977A-5F6964485CA3}" type="datetime1">
              <a:rPr lang="es-ES_tradnl" smtClean="0"/>
              <a:pPr>
                <a:defRPr/>
              </a:pPr>
              <a:t>04/11/2016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4A314-66FD-4804-B9CA-AA7D5CFA5CFB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4819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C71979-0625-4DDD-8656-949EFB698821}" type="datetime1">
              <a:rPr lang="es-ES_tradnl" smtClean="0"/>
              <a:pPr>
                <a:defRPr/>
              </a:pPr>
              <a:t>04/11/2016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07134-06DD-4696-B0C3-321552BD865F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5798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8F27A7-9F68-440C-B46B-1E7A4C02D7DA}" type="datetime1">
              <a:rPr lang="es-ES_tradnl" smtClean="0"/>
              <a:pPr>
                <a:defRPr/>
              </a:pPr>
              <a:t>04/11/2016</a:t>
            </a:fld>
            <a:endParaRPr lang="es-ES_tradnl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6C5C26-FCB1-48AF-9362-8A2E251BAAEF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1767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11/4/2016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14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81B9AD-B0B9-4761-9877-905B66405823}" type="datetime1">
              <a:rPr lang="es-ES_tradnl" smtClean="0"/>
              <a:pPr>
                <a:defRPr/>
              </a:pPr>
              <a:t>04/11/2016</a:t>
            </a:fld>
            <a:endParaRPr lang="es-ES_tradn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2CB0C-AB77-4FB7-B013-4F81B22AF924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75228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E857BE-52A8-4AB2-9463-40427F834811}" type="datetime1">
              <a:rPr lang="es-ES_tradnl" smtClean="0"/>
              <a:pPr>
                <a:defRPr/>
              </a:pPr>
              <a:t>04/11/2016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F1486-CD0D-4FDD-BE41-4319593D1750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1279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104A8B-ADD2-4E3D-B430-26CCD5839E49}" type="datetime1">
              <a:rPr lang="es-ES_tradnl" smtClean="0"/>
              <a:pPr>
                <a:defRPr/>
              </a:pPr>
              <a:t>04/11/2016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DD12A-C8B6-4244-AAD4-8C06B5171922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2819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11/4/2016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Imagen 11" descr="Captura de pantalla 2014-03-25 a la(s) 03.03.38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686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14" descr="Captura de pantalla 2014-03-25 a la(s) 02.58.5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84" y="-984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adroTexto 15"/>
          <p:cNvSpPr txBox="1">
            <a:spLocks noChangeAspect="1"/>
          </p:cNvSpPr>
          <p:nvPr/>
        </p:nvSpPr>
        <p:spPr>
          <a:xfrm>
            <a:off x="228600" y="995363"/>
            <a:ext cx="8229600" cy="3785652"/>
          </a:xfrm>
          <a:prstGeom prst="rect">
            <a:avLst/>
          </a:prstGeom>
          <a:noFill/>
          <a:effectLst>
            <a:outerShdw blurRad="63500" dist="38100" dir="2700000">
              <a:schemeClr val="accent3">
                <a:lumMod val="50000"/>
                <a:alpha val="43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6000" b="1" dirty="0" smtClean="0">
                <a:solidFill>
                  <a:schemeClr val="bg1"/>
                </a:solidFill>
                <a:latin typeface="Trebuchet MS" charset="0"/>
              </a:rPr>
              <a:t>I Foro de Microfinanzas Agrarias </a:t>
            </a:r>
          </a:p>
          <a:p>
            <a:pPr algn="ctr">
              <a:defRPr/>
            </a:pPr>
            <a:endParaRPr lang="es-ES_tradnl" sz="6000" b="1" dirty="0" smtClean="0">
              <a:solidFill>
                <a:schemeClr val="bg1"/>
              </a:solidFill>
              <a:latin typeface="Trebuchet MS" charset="0"/>
            </a:endParaRPr>
          </a:p>
          <a:p>
            <a:pPr algn="ctr">
              <a:defRPr/>
            </a:pPr>
            <a:r>
              <a:rPr lang="es-ES_tradnl" sz="6000" b="1" dirty="0" smtClean="0">
                <a:solidFill>
                  <a:schemeClr val="bg1"/>
                </a:solidFill>
                <a:latin typeface="Trebuchet MS" charset="0"/>
              </a:rPr>
              <a:t>Inclusión Financiera</a:t>
            </a:r>
            <a:endParaRPr lang="es-ES_tradnl" sz="6000" b="1" dirty="0">
              <a:solidFill>
                <a:schemeClr val="bg1"/>
              </a:solidFill>
              <a:latin typeface="Trebuchet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6" descr="Fondo_PPT_inteio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ángulo 2"/>
          <p:cNvSpPr>
            <a:spLocks noChangeArrowheads="1"/>
          </p:cNvSpPr>
          <p:nvPr/>
        </p:nvSpPr>
        <p:spPr bwMode="auto">
          <a:xfrm>
            <a:off x="268459" y="181253"/>
            <a:ext cx="19143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/>
            <a:r>
              <a:rPr lang="es-ES" sz="2400" b="1" dirty="0" smtClean="0">
                <a:solidFill>
                  <a:srgbClr val="008000"/>
                </a:solidFill>
                <a:latin typeface="Trebuchet MS" charset="0"/>
              </a:rPr>
              <a:t>Metodología</a:t>
            </a:r>
            <a:endParaRPr lang="es-ES" sz="2400" b="1" dirty="0">
              <a:solidFill>
                <a:srgbClr val="008000"/>
              </a:solidFill>
              <a:latin typeface="Trebuchet MS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142984"/>
            <a:ext cx="80010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PE" sz="1600" dirty="0" smtClean="0">
                <a:latin typeface="Trebuchet MS" pitchFamily="34" charset="0"/>
              </a:rPr>
              <a:t>Los participantes estarán distribuidos en 03 mesas.</a:t>
            </a:r>
          </a:p>
          <a:p>
            <a:pPr marL="449263" indent="-449263">
              <a:buFont typeface="+mj-lt"/>
              <a:buAutoNum type="arabicPeriod"/>
            </a:pPr>
            <a:r>
              <a:rPr lang="es-PE" sz="1600" dirty="0" smtClean="0">
                <a:latin typeface="Trebuchet MS" pitchFamily="34" charset="0"/>
              </a:rPr>
              <a:t>Cada mesa nombrará un coordinador, quien expondrá los acuerdos de la mesa.</a:t>
            </a:r>
          </a:p>
          <a:p>
            <a:pPr marL="449263" indent="-449263">
              <a:buFont typeface="+mj-lt"/>
              <a:buAutoNum type="arabicPeriod"/>
            </a:pPr>
            <a:r>
              <a:rPr lang="es-PE" sz="1600" dirty="0" smtClean="0">
                <a:latin typeface="Trebuchet MS" pitchFamily="34" charset="0"/>
              </a:rPr>
              <a:t>A continuación, se presentarán 03 preguntas motivadoras, las cuales se encuentran dentro del programa.</a:t>
            </a:r>
          </a:p>
          <a:p>
            <a:pPr marL="449263" indent="-449263">
              <a:buFont typeface="+mj-lt"/>
              <a:buAutoNum type="arabicPeriod"/>
            </a:pPr>
            <a:r>
              <a:rPr lang="es-PE" sz="1600" dirty="0" smtClean="0">
                <a:latin typeface="Trebuchet MS" pitchFamily="34" charset="0"/>
              </a:rPr>
              <a:t>Cada mesa dispondrá de 45 minutos para debatir y exponer las propuestas que respaldan a la pregunta motivadora asignada.</a:t>
            </a:r>
          </a:p>
          <a:p>
            <a:pPr marL="449263" indent="-449263">
              <a:buFont typeface="+mj-lt"/>
              <a:buAutoNum type="arabicPeriod"/>
            </a:pPr>
            <a:r>
              <a:rPr lang="es-PE" sz="1600" dirty="0" smtClean="0">
                <a:latin typeface="Trebuchet MS" pitchFamily="34" charset="0"/>
              </a:rPr>
              <a:t>	Cada mesa deberá presentar 05 propuestas, redactadas en una línea cada una. </a:t>
            </a:r>
          </a:p>
          <a:p>
            <a:pPr marL="449263" indent="-449263">
              <a:buFont typeface="+mj-lt"/>
              <a:buAutoNum type="arabicPeriod"/>
            </a:pPr>
            <a:r>
              <a:rPr lang="es-PE" sz="1600" dirty="0" smtClean="0">
                <a:latin typeface="Trebuchet MS" pitchFamily="34" charset="0"/>
              </a:rPr>
              <a:t>La presentación de las propuestas se plasmará en un papelógrafo.</a:t>
            </a:r>
          </a:p>
          <a:p>
            <a:pPr marL="449263" indent="-449263">
              <a:buFont typeface="+mj-lt"/>
              <a:buAutoNum type="arabicPeriod"/>
            </a:pPr>
            <a:r>
              <a:rPr lang="es-PE" sz="1600" dirty="0" smtClean="0">
                <a:latin typeface="Trebuchet MS" pitchFamily="34" charset="0"/>
              </a:rPr>
              <a:t>La primera pregunta será asignada a la Mesa 1, la segunda pregunta la Mesa 2 y  la tercera pregunta a la Mesa 3.</a:t>
            </a:r>
          </a:p>
          <a:p>
            <a:pPr marL="449263" indent="-449263">
              <a:buFont typeface="+mj-lt"/>
              <a:buAutoNum type="arabicPeriod"/>
            </a:pPr>
            <a:r>
              <a:rPr lang="es-PE" sz="1600" dirty="0" smtClean="0">
                <a:latin typeface="Trebuchet MS" pitchFamily="34" charset="0"/>
              </a:rPr>
              <a:t>Una vez presentada la propuesta, el coordinador de cada mesa tendrá 10 minutos para exponerlas.</a:t>
            </a:r>
          </a:p>
          <a:p>
            <a:pPr marL="449263" indent="-449263">
              <a:buFont typeface="+mj-lt"/>
              <a:buAutoNum type="arabicPeriod"/>
            </a:pPr>
            <a:r>
              <a:rPr lang="es-PE" sz="1600" dirty="0" smtClean="0">
                <a:latin typeface="Trebuchet MS" pitchFamily="34" charset="0"/>
              </a:rPr>
              <a:t>Se procederá a realizar un debate sobre cada una de las propuestas. Para ello, cada mesa nombrará a 03 representantes.</a:t>
            </a:r>
          </a:p>
          <a:p>
            <a:pPr marL="449263" indent="-449263">
              <a:buFont typeface="+mj-lt"/>
              <a:buAutoNum type="arabicPeriod"/>
            </a:pPr>
            <a:r>
              <a:rPr lang="es-PE" sz="1600" dirty="0" smtClean="0">
                <a:latin typeface="Trebuchet MS" pitchFamily="34" charset="0"/>
              </a:rPr>
              <a:t>La intervención por cada representante, no debe superar los 2 minutos. Asimismo, se le indicará con una tarjeta amarilla, que se encuentra próximo a finalizar su intervención y con una tarjeta roja que terminó el tiempo de participación.</a:t>
            </a:r>
          </a:p>
          <a:p>
            <a:pPr marL="449263" indent="-449263">
              <a:buFont typeface="+mj-lt"/>
              <a:buAutoNum type="arabicPeriod"/>
            </a:pPr>
            <a:r>
              <a:rPr lang="es-PE" sz="1600" dirty="0" smtClean="0">
                <a:latin typeface="Trebuchet MS" pitchFamily="34" charset="0"/>
              </a:rPr>
              <a:t>Las conclusiones que resulten del debate, serán registradas por el Comité Organizador.</a:t>
            </a:r>
          </a:p>
          <a:p>
            <a:pPr marL="449263" indent="-449263">
              <a:buFont typeface="+mj-lt"/>
              <a:buAutoNum type="arabicPeriod"/>
            </a:pPr>
            <a:r>
              <a:rPr lang="es-PE" sz="1600" dirty="0" smtClean="0">
                <a:latin typeface="Trebuchet MS" pitchFamily="34" charset="0"/>
              </a:rPr>
              <a:t>12.	En los próximos días, recibirán las presentaciones y conclusiones del foro.</a:t>
            </a:r>
            <a:endParaRPr lang="es-PE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721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6" descr="Fondo_PPT_inteio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ángulo 2"/>
          <p:cNvSpPr>
            <a:spLocks noChangeArrowheads="1"/>
          </p:cNvSpPr>
          <p:nvPr/>
        </p:nvSpPr>
        <p:spPr bwMode="auto">
          <a:xfrm>
            <a:off x="268459" y="252691"/>
            <a:ext cx="34499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 dirty="0" smtClean="0">
                <a:solidFill>
                  <a:srgbClr val="008000"/>
                </a:solidFill>
                <a:latin typeface="Trebuchet MS" charset="0"/>
              </a:rPr>
              <a:t>Preguntas motivadoras</a:t>
            </a:r>
            <a:endParaRPr lang="es-ES_tradnl" sz="2400" dirty="0"/>
          </a:p>
        </p:txBody>
      </p:sp>
      <p:sp>
        <p:nvSpPr>
          <p:cNvPr id="5" name="Rectángulo 1"/>
          <p:cNvSpPr/>
          <p:nvPr/>
        </p:nvSpPr>
        <p:spPr>
          <a:xfrm>
            <a:off x="268459" y="1014502"/>
            <a:ext cx="8318158" cy="2990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E" sz="2000" b="1" dirty="0" smtClean="0"/>
          </a:p>
          <a:p>
            <a:pPr marL="342900" lvl="0" indent="-342900">
              <a:spcAft>
                <a:spcPts val="200"/>
              </a:spcAft>
              <a:buFont typeface="+mj-lt"/>
              <a:buAutoNum type="arabicPeriod"/>
            </a:pPr>
            <a:r>
              <a:rPr lang="es-ES" sz="2000" dirty="0" smtClean="0">
                <a:latin typeface="Trebuchet MS" pitchFamily="34" charset="0"/>
              </a:rPr>
              <a:t>¿Cuáles son los desafíos de Agrobanco para lograr la inclusión </a:t>
            </a:r>
            <a:r>
              <a:rPr lang="es-ES" sz="2000" dirty="0">
                <a:latin typeface="Trebuchet MS" pitchFamily="34" charset="0"/>
              </a:rPr>
              <a:t>f</a:t>
            </a:r>
            <a:r>
              <a:rPr lang="es-ES" sz="2000" dirty="0" smtClean="0">
                <a:latin typeface="Trebuchet MS" pitchFamily="34" charset="0"/>
              </a:rPr>
              <a:t>inanciera?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eriod"/>
            </a:pPr>
            <a:endParaRPr lang="es-ES" sz="2000" dirty="0" smtClean="0">
              <a:latin typeface="Trebuchet MS" pitchFamily="34" charset="0"/>
            </a:endParaRPr>
          </a:p>
          <a:p>
            <a:pPr marL="342900" indent="-342900">
              <a:spcAft>
                <a:spcPts val="200"/>
              </a:spcAft>
              <a:buFont typeface="+mj-lt"/>
              <a:buAutoNum type="arabicPeriod"/>
            </a:pPr>
            <a:r>
              <a:rPr lang="es-ES" sz="2000" dirty="0">
                <a:latin typeface="Trebuchet MS" pitchFamily="34" charset="0"/>
              </a:rPr>
              <a:t>¿Cuáles son </a:t>
            </a:r>
            <a:r>
              <a:rPr lang="es-ES" sz="2000" dirty="0" smtClean="0">
                <a:latin typeface="Trebuchet MS" pitchFamily="34" charset="0"/>
              </a:rPr>
              <a:t>nuestras oportunidades? 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eriod"/>
            </a:pPr>
            <a:endParaRPr lang="es-ES" sz="2000" dirty="0">
              <a:latin typeface="Trebuchet MS" pitchFamily="34" charset="0"/>
            </a:endParaRPr>
          </a:p>
          <a:p>
            <a:pPr marL="342900" lvl="0" indent="-342900">
              <a:spcAft>
                <a:spcPts val="200"/>
              </a:spcAft>
              <a:buFont typeface="+mj-lt"/>
              <a:buAutoNum type="arabicPeriod"/>
            </a:pPr>
            <a:r>
              <a:rPr lang="es-ES" sz="2000" dirty="0" smtClean="0">
                <a:latin typeface="Trebuchet MS" pitchFamily="34" charset="0"/>
              </a:rPr>
              <a:t>¿Qué acciones debemos implementar para lograr la </a:t>
            </a:r>
            <a:r>
              <a:rPr lang="es-ES" sz="2000" dirty="0">
                <a:latin typeface="Trebuchet MS" pitchFamily="34" charset="0"/>
              </a:rPr>
              <a:t>i</a:t>
            </a:r>
            <a:r>
              <a:rPr lang="es-ES" sz="2000" dirty="0" smtClean="0">
                <a:latin typeface="Trebuchet MS" pitchFamily="34" charset="0"/>
              </a:rPr>
              <a:t>nclusión financiera?</a:t>
            </a:r>
          </a:p>
          <a:p>
            <a:pPr marL="342900" lvl="0" indent="-342900">
              <a:spcAft>
                <a:spcPts val="200"/>
              </a:spcAft>
              <a:buFont typeface="+mj-lt"/>
              <a:buAutoNum type="arabicPeriod"/>
            </a:pPr>
            <a:endParaRPr lang="es-ES" sz="200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14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5" descr="Captura de pantalla 2014-03-25 a la(s) 03.11.39.png"/>
          <p:cNvPicPr>
            <a:picLocks noChangeAspect="1"/>
          </p:cNvPicPr>
          <p:nvPr/>
        </p:nvPicPr>
        <p:blipFill>
          <a:blip r:embed="rId2"/>
          <a:srcRect r="18153" b="18201"/>
          <a:stretch>
            <a:fillRect/>
          </a:stretch>
        </p:blipFill>
        <p:spPr bwMode="auto">
          <a:xfrm>
            <a:off x="3175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852936"/>
            <a:ext cx="9144000" cy="11044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6764"/>
            <a:ext cx="9144000" cy="110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6" descr="Fondo_PPT_inteio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ángulo 2"/>
          <p:cNvSpPr>
            <a:spLocks noChangeArrowheads="1"/>
          </p:cNvSpPr>
          <p:nvPr/>
        </p:nvSpPr>
        <p:spPr bwMode="auto">
          <a:xfrm>
            <a:off x="268459" y="-27384"/>
            <a:ext cx="59224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s-ES" sz="2400" b="1" dirty="0">
                <a:solidFill>
                  <a:srgbClr val="008000"/>
                </a:solidFill>
                <a:latin typeface="Trebuchet MS" charset="0"/>
              </a:rPr>
              <a:t>Cuáles son los desafíos de Agrobanco </a:t>
            </a:r>
            <a:endParaRPr lang="es-ES" sz="2400" b="1" dirty="0" smtClean="0">
              <a:solidFill>
                <a:srgbClr val="008000"/>
              </a:solidFill>
              <a:latin typeface="Trebuchet MS" charset="0"/>
            </a:endParaRPr>
          </a:p>
          <a:p>
            <a:pPr marL="360363" lvl="0"/>
            <a:r>
              <a:rPr lang="es-ES" sz="2400" b="1" dirty="0" smtClean="0">
                <a:solidFill>
                  <a:srgbClr val="008000"/>
                </a:solidFill>
                <a:latin typeface="Trebuchet MS" charset="0"/>
              </a:rPr>
              <a:t>para </a:t>
            </a:r>
            <a:r>
              <a:rPr lang="es-ES" sz="2400" b="1" dirty="0">
                <a:solidFill>
                  <a:srgbClr val="008000"/>
                </a:solidFill>
                <a:latin typeface="Trebuchet MS" charset="0"/>
              </a:rPr>
              <a:t>lograr la inclusión financiera?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85720" y="1264398"/>
            <a:ext cx="750099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Wingdings" pitchFamily="2" charset="2"/>
              <a:buChar char="§"/>
            </a:pPr>
            <a:r>
              <a:rPr lang="es-PE" sz="2000" dirty="0" smtClean="0">
                <a:latin typeface="Trebuchet MS" pitchFamily="34" charset="0"/>
              </a:rPr>
              <a:t>Retomar el modelo de negocio orientado a pequeños y medianos productores asociados.</a:t>
            </a:r>
          </a:p>
          <a:p>
            <a:pPr marL="269875" indent="-269875">
              <a:buFont typeface="Wingdings" pitchFamily="2" charset="2"/>
              <a:buChar char="§"/>
            </a:pPr>
            <a:endParaRPr lang="es-PE" sz="2000" dirty="0" smtClean="0">
              <a:latin typeface="Trebuchet MS" pitchFamily="34" charset="0"/>
            </a:endParaRPr>
          </a:p>
          <a:p>
            <a:pPr marL="269875" indent="-269875">
              <a:buFont typeface="Wingdings" pitchFamily="2" charset="2"/>
              <a:buChar char="§"/>
            </a:pPr>
            <a:r>
              <a:rPr lang="es-PE" sz="2000" dirty="0" smtClean="0">
                <a:latin typeface="Trebuchet MS" pitchFamily="34" charset="0"/>
              </a:rPr>
              <a:t>Fortalecer actividades de inclusión financiera: Profundización y Alfabetización Financiera.</a:t>
            </a:r>
          </a:p>
          <a:p>
            <a:pPr marL="269875" indent="-269875">
              <a:buFont typeface="Wingdings" pitchFamily="2" charset="2"/>
              <a:buChar char="§"/>
            </a:pPr>
            <a:endParaRPr lang="es-PE" sz="2000" dirty="0" smtClean="0">
              <a:latin typeface="Trebuchet MS" pitchFamily="34" charset="0"/>
            </a:endParaRPr>
          </a:p>
          <a:p>
            <a:pPr marL="269875" indent="-269875">
              <a:buFont typeface="Wingdings" pitchFamily="2" charset="2"/>
              <a:buChar char="§"/>
            </a:pPr>
            <a:r>
              <a:rPr lang="es-PE" sz="2000" dirty="0" smtClean="0">
                <a:latin typeface="Trebuchet MS" pitchFamily="34" charset="0"/>
              </a:rPr>
              <a:t>Promover el uso de prácticas verdes en el sector.</a:t>
            </a:r>
          </a:p>
          <a:p>
            <a:pPr marL="269875" indent="-269875">
              <a:buFont typeface="Wingdings" pitchFamily="2" charset="2"/>
              <a:buChar char="§"/>
            </a:pPr>
            <a:endParaRPr lang="es-PE" sz="2000" dirty="0" smtClean="0">
              <a:latin typeface="Trebuchet MS" pitchFamily="34" charset="0"/>
            </a:endParaRPr>
          </a:p>
          <a:p>
            <a:pPr marL="269875" indent="-269875">
              <a:buFont typeface="Wingdings" pitchFamily="2" charset="2"/>
              <a:buChar char="§"/>
            </a:pPr>
            <a:r>
              <a:rPr lang="es-PE" sz="2000" dirty="0" smtClean="0">
                <a:latin typeface="Trebuchet MS" pitchFamily="34" charset="0"/>
              </a:rPr>
              <a:t>Convertirse en el referente del sector agrario. Implementación de un modelo de crédito agrario por la SBS y difundido entre los grupos de interés del sector.</a:t>
            </a:r>
          </a:p>
          <a:p>
            <a:pPr marL="269875" indent="-269875">
              <a:buFont typeface="Wingdings" pitchFamily="2" charset="2"/>
              <a:buChar char="§"/>
            </a:pPr>
            <a:endParaRPr lang="es-PE" sz="2000" dirty="0" smtClean="0">
              <a:latin typeface="Trebuchet MS" pitchFamily="34" charset="0"/>
            </a:endParaRPr>
          </a:p>
          <a:p>
            <a:pPr marL="269875" indent="-269875">
              <a:buFont typeface="Wingdings" pitchFamily="2" charset="2"/>
              <a:buChar char="§"/>
            </a:pPr>
            <a:r>
              <a:rPr lang="es-PE" sz="2000" dirty="0" smtClean="0">
                <a:latin typeface="Trebuchet MS" pitchFamily="34" charset="0"/>
              </a:rPr>
              <a:t>Promover el acercamiento del sistema financiero al campo.</a:t>
            </a:r>
            <a:endParaRPr lang="es-PE" sz="2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875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6" descr="Fondo_PPT_inteio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ángulo 2"/>
          <p:cNvSpPr>
            <a:spLocks noChangeArrowheads="1"/>
          </p:cNvSpPr>
          <p:nvPr/>
        </p:nvSpPr>
        <p:spPr bwMode="auto">
          <a:xfrm>
            <a:off x="268459" y="188640"/>
            <a:ext cx="5892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rgbClr val="008000"/>
                </a:solidFill>
                <a:latin typeface="Trebuchet MS" charset="0"/>
              </a:rPr>
              <a:t>2. ¿Cuáles </a:t>
            </a:r>
            <a:r>
              <a:rPr lang="es-ES" sz="2400" b="1" dirty="0">
                <a:solidFill>
                  <a:srgbClr val="008000"/>
                </a:solidFill>
                <a:latin typeface="Trebuchet MS" charset="0"/>
              </a:rPr>
              <a:t>son nuestras oportunidades?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68459" y="1214422"/>
            <a:ext cx="75009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Wingdings" pitchFamily="2" charset="2"/>
              <a:buChar char="§"/>
            </a:pPr>
            <a:r>
              <a:rPr lang="es-PE" sz="2000" dirty="0" smtClean="0">
                <a:latin typeface="Trebuchet MS" pitchFamily="34" charset="0"/>
              </a:rPr>
              <a:t>Incremento de la frontera agrícola a través de políticas públicas del estado: Sierra Azul, Agrojoven, Serviagro y Banco de Germoplasma.</a:t>
            </a:r>
          </a:p>
          <a:p>
            <a:pPr marL="360363" indent="-360363">
              <a:buFont typeface="Wingdings" pitchFamily="2" charset="2"/>
              <a:buChar char="§"/>
            </a:pPr>
            <a:endParaRPr lang="es-PE" sz="2000" dirty="0" smtClean="0">
              <a:latin typeface="Trebuchet MS" pitchFamily="34" charset="0"/>
            </a:endParaRPr>
          </a:p>
          <a:p>
            <a:pPr marL="360363" indent="-360363">
              <a:buFont typeface="Wingdings" pitchFamily="2" charset="2"/>
              <a:buChar char="§"/>
            </a:pPr>
            <a:r>
              <a:rPr lang="es-PE" sz="2000" dirty="0" smtClean="0">
                <a:latin typeface="Trebuchet MS" pitchFamily="34" charset="0"/>
              </a:rPr>
              <a:t>Nuevos TLC para cultivos de exportación.</a:t>
            </a:r>
          </a:p>
          <a:p>
            <a:pPr marL="360363" indent="-360363">
              <a:buFont typeface="Wingdings" pitchFamily="2" charset="2"/>
              <a:buChar char="§"/>
            </a:pPr>
            <a:endParaRPr lang="es-PE" sz="2000" dirty="0" smtClean="0">
              <a:latin typeface="Trebuchet MS" pitchFamily="34" charset="0"/>
            </a:endParaRPr>
          </a:p>
          <a:p>
            <a:pPr marL="360363" indent="-360363">
              <a:buFont typeface="Wingdings" pitchFamily="2" charset="2"/>
              <a:buChar char="§"/>
            </a:pPr>
            <a:r>
              <a:rPr lang="es-PE" sz="2000" dirty="0" smtClean="0">
                <a:latin typeface="Trebuchet MS" pitchFamily="34" charset="0"/>
              </a:rPr>
              <a:t>Creación de institutos técnicos especializados en diferentes cultivos.</a:t>
            </a:r>
          </a:p>
          <a:p>
            <a:pPr marL="360363" indent="-360363">
              <a:buFont typeface="Wingdings" pitchFamily="2" charset="2"/>
              <a:buChar char="§"/>
            </a:pPr>
            <a:endParaRPr lang="es-PE" sz="2000" dirty="0" smtClean="0">
              <a:latin typeface="Trebuchet MS" pitchFamily="34" charset="0"/>
            </a:endParaRPr>
          </a:p>
          <a:p>
            <a:pPr marL="360363" indent="-360363">
              <a:buFont typeface="Wingdings" pitchFamily="2" charset="2"/>
              <a:buChar char="§"/>
            </a:pPr>
            <a:r>
              <a:rPr lang="es-PE" sz="2000" dirty="0" smtClean="0">
                <a:latin typeface="Trebuchet MS" pitchFamily="34" charset="0"/>
              </a:rPr>
              <a:t>Brecha significativa para financiar: 693 mil productores.</a:t>
            </a:r>
          </a:p>
          <a:p>
            <a:pPr marL="360363" indent="-360363">
              <a:buFont typeface="Wingdings" pitchFamily="2" charset="2"/>
              <a:buChar char="§"/>
            </a:pPr>
            <a:endParaRPr lang="es-PE" sz="2000" dirty="0" smtClean="0">
              <a:latin typeface="Trebuchet MS" pitchFamily="34" charset="0"/>
            </a:endParaRPr>
          </a:p>
          <a:p>
            <a:pPr marL="360363" indent="-360363">
              <a:buFont typeface="Wingdings" pitchFamily="2" charset="2"/>
              <a:buChar char="§"/>
            </a:pPr>
            <a:r>
              <a:rPr lang="es-PE" sz="2000" dirty="0" smtClean="0">
                <a:latin typeface="Trebuchet MS" pitchFamily="34" charset="0"/>
              </a:rPr>
              <a:t>Relacionamiento con entidades internacionales para promover actividades verdes.</a:t>
            </a:r>
          </a:p>
          <a:p>
            <a:pPr marL="360363" indent="-360363">
              <a:buFont typeface="Wingdings" pitchFamily="2" charset="2"/>
              <a:buChar char="§"/>
            </a:pPr>
            <a:endParaRPr lang="es-PE" sz="2000" dirty="0" smtClean="0">
              <a:latin typeface="Trebuchet MS" pitchFamily="34" charset="0"/>
            </a:endParaRPr>
          </a:p>
          <a:p>
            <a:pPr marL="360363" indent="-360363">
              <a:buFont typeface="Wingdings" pitchFamily="2" charset="2"/>
              <a:buChar char="§"/>
            </a:pPr>
            <a:r>
              <a:rPr lang="es-PE" sz="2000" dirty="0" smtClean="0">
                <a:latin typeface="Trebuchet MS" pitchFamily="34" charset="0"/>
              </a:rPr>
              <a:t>Política de estado para implementar seguro agrícola comercial.</a:t>
            </a:r>
            <a:endParaRPr lang="es-PE" sz="2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166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6" descr="Fondo_PPT_inteio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ángulo 2"/>
          <p:cNvSpPr>
            <a:spLocks noChangeArrowheads="1"/>
          </p:cNvSpPr>
          <p:nvPr/>
        </p:nvSpPr>
        <p:spPr bwMode="auto">
          <a:xfrm>
            <a:off x="268459" y="-27384"/>
            <a:ext cx="60131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/>
            <a:r>
              <a:rPr lang="es-ES" sz="2400" b="1" dirty="0" smtClean="0">
                <a:solidFill>
                  <a:srgbClr val="008000"/>
                </a:solidFill>
                <a:latin typeface="Trebuchet MS" charset="0"/>
              </a:rPr>
              <a:t>3. </a:t>
            </a:r>
            <a:r>
              <a:rPr lang="es-ES" sz="2400" b="1" dirty="0">
                <a:solidFill>
                  <a:srgbClr val="008000"/>
                </a:solidFill>
                <a:latin typeface="Trebuchet MS" charset="0"/>
              </a:rPr>
              <a:t>¿Qué acciones debemos implementar </a:t>
            </a:r>
            <a:endParaRPr lang="es-ES" sz="2400" b="1" dirty="0" smtClean="0">
              <a:solidFill>
                <a:srgbClr val="008000"/>
              </a:solidFill>
              <a:latin typeface="Trebuchet MS" charset="0"/>
            </a:endParaRPr>
          </a:p>
          <a:p>
            <a:pPr lvl="0"/>
            <a:r>
              <a:rPr lang="es-ES" sz="2400" b="1" dirty="0" smtClean="0">
                <a:solidFill>
                  <a:srgbClr val="008000"/>
                </a:solidFill>
                <a:latin typeface="Trebuchet MS" charset="0"/>
              </a:rPr>
              <a:t>para </a:t>
            </a:r>
            <a:r>
              <a:rPr lang="es-ES" sz="2400" b="1" dirty="0">
                <a:solidFill>
                  <a:srgbClr val="008000"/>
                </a:solidFill>
                <a:latin typeface="Trebuchet MS" charset="0"/>
              </a:rPr>
              <a:t>lograr la inclusión financiera</a:t>
            </a:r>
            <a:r>
              <a:rPr lang="es-ES" sz="2400" b="1" dirty="0" smtClean="0">
                <a:solidFill>
                  <a:srgbClr val="008000"/>
                </a:solidFill>
                <a:latin typeface="Trebuchet MS" charset="0"/>
              </a:rPr>
              <a:t>?</a:t>
            </a:r>
            <a:endParaRPr lang="es-ES" sz="2400" b="1" dirty="0">
              <a:solidFill>
                <a:srgbClr val="008000"/>
              </a:solidFill>
              <a:latin typeface="Trebuchet MS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170935"/>
            <a:ext cx="80010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Font typeface="Wingdings" pitchFamily="2" charset="2"/>
              <a:buChar char="§"/>
            </a:pPr>
            <a:r>
              <a:rPr lang="es-PE" sz="2000" dirty="0" smtClean="0">
                <a:latin typeface="Trebuchet MS" pitchFamily="34" charset="0"/>
              </a:rPr>
              <a:t>Acercar el sistema financiero al campo, promover la creación de fondos para:</a:t>
            </a:r>
          </a:p>
          <a:p>
            <a:pPr marL="914400" lvl="1" indent="-457200">
              <a:buFont typeface="Trebuchet MS" pitchFamily="34" charset="0"/>
              <a:buChar char="−"/>
            </a:pPr>
            <a:r>
              <a:rPr lang="es-PE" sz="2000" dirty="0" smtClean="0">
                <a:latin typeface="Trebuchet MS" pitchFamily="34" charset="0"/>
              </a:rPr>
              <a:t>Cobertura de créditos a pequeños productores asociados (Fondo AgroPerú).</a:t>
            </a:r>
          </a:p>
          <a:p>
            <a:pPr marL="914400" lvl="1" indent="-457200">
              <a:buFont typeface="Trebuchet MS" pitchFamily="34" charset="0"/>
              <a:buChar char="−"/>
            </a:pPr>
            <a:r>
              <a:rPr lang="es-PE" sz="2000" dirty="0" smtClean="0">
                <a:latin typeface="Trebuchet MS" pitchFamily="34" charset="0"/>
              </a:rPr>
              <a:t>Subsidio de seguro agrícola comercial para pequeños productores.</a:t>
            </a:r>
          </a:p>
          <a:p>
            <a:pPr marL="914400" lvl="1" indent="-457200">
              <a:buFont typeface="Trebuchet MS" pitchFamily="34" charset="0"/>
              <a:buChar char="−"/>
            </a:pPr>
            <a:r>
              <a:rPr lang="es-PE" sz="2000" dirty="0" smtClean="0">
                <a:latin typeface="Trebuchet MS" pitchFamily="34" charset="0"/>
              </a:rPr>
              <a:t>Subsidio de Asistencia Técnica a productores asociados.</a:t>
            </a:r>
          </a:p>
          <a:p>
            <a:pPr marL="360363" indent="-360363">
              <a:buFont typeface="Wingdings" pitchFamily="2" charset="2"/>
              <a:buChar char="§"/>
            </a:pPr>
            <a:endParaRPr lang="es-PE" sz="2000" dirty="0" smtClean="0">
              <a:latin typeface="Trebuchet MS" pitchFamily="34" charset="0"/>
            </a:endParaRPr>
          </a:p>
          <a:p>
            <a:pPr marL="360363" indent="-360363">
              <a:buFont typeface="Wingdings" pitchFamily="2" charset="2"/>
              <a:buChar char="§"/>
            </a:pPr>
            <a:r>
              <a:rPr lang="es-PE" sz="2000" dirty="0" smtClean="0">
                <a:latin typeface="Trebuchet MS" pitchFamily="34" charset="0"/>
              </a:rPr>
              <a:t>Fortalecer el modelo de negocio orientado al pequeño y mediano productor asociado.</a:t>
            </a:r>
          </a:p>
          <a:p>
            <a:pPr marL="360363" indent="-360363">
              <a:buFont typeface="Wingdings" pitchFamily="2" charset="2"/>
              <a:buChar char="§"/>
            </a:pPr>
            <a:endParaRPr lang="es-PE" sz="2000" dirty="0" smtClean="0">
              <a:latin typeface="Trebuchet MS" pitchFamily="34" charset="0"/>
            </a:endParaRPr>
          </a:p>
          <a:p>
            <a:pPr marL="360363" indent="-360363">
              <a:buFont typeface="Wingdings" pitchFamily="2" charset="2"/>
              <a:buChar char="§"/>
            </a:pPr>
            <a:r>
              <a:rPr lang="es-PE" sz="2000" dirty="0" smtClean="0">
                <a:latin typeface="Trebuchet MS" pitchFamily="34" charset="0"/>
              </a:rPr>
              <a:t>Incrementar la cartera verde y actividades de ecoeficiencia. </a:t>
            </a:r>
          </a:p>
          <a:p>
            <a:pPr marL="360363" indent="-360363">
              <a:buFont typeface="Wingdings" pitchFamily="2" charset="2"/>
              <a:buChar char="§"/>
            </a:pPr>
            <a:endParaRPr lang="es-PE" sz="2000" dirty="0" smtClean="0">
              <a:latin typeface="Trebuchet MS" pitchFamily="34" charset="0"/>
            </a:endParaRPr>
          </a:p>
          <a:p>
            <a:pPr marL="360363" indent="-360363">
              <a:buFont typeface="Wingdings" pitchFamily="2" charset="2"/>
              <a:buChar char="§"/>
            </a:pPr>
            <a:r>
              <a:rPr lang="es-PE" sz="2000" dirty="0" smtClean="0">
                <a:latin typeface="Trebuchet MS" pitchFamily="34" charset="0"/>
              </a:rPr>
              <a:t>Fortalecer prácticas de Buen Gobierno Corporativo.</a:t>
            </a:r>
          </a:p>
        </p:txBody>
      </p:sp>
    </p:spTree>
    <p:extLst>
      <p:ext uri="{BB962C8B-B14F-4D97-AF65-F5344CB8AC3E}">
        <p14:creationId xmlns:p14="http://schemas.microsoft.com/office/powerpoint/2010/main" val="4061721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6" descr="Fondo_PPT_inteio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ángulo 2"/>
          <p:cNvSpPr>
            <a:spLocks noChangeArrowheads="1"/>
          </p:cNvSpPr>
          <p:nvPr/>
        </p:nvSpPr>
        <p:spPr bwMode="auto">
          <a:xfrm>
            <a:off x="52701" y="266231"/>
            <a:ext cx="61356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E" sz="2400" b="1" dirty="0" smtClean="0">
                <a:solidFill>
                  <a:srgbClr val="008000"/>
                </a:solidFill>
                <a:latin typeface="Trebuchet MS" pitchFamily="34" charset="0"/>
              </a:rPr>
              <a:t>Foro de Microfinanzas Agrarias: Programa</a:t>
            </a:r>
            <a:endParaRPr lang="es-PE" sz="2400" b="1" dirty="0">
              <a:solidFill>
                <a:srgbClr val="008000"/>
              </a:solidFill>
              <a:latin typeface="Trebuchet MS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85720" y="988662"/>
          <a:ext cx="8286808" cy="558361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143140"/>
                <a:gridCol w="6143668"/>
              </a:tblGrid>
              <a:tr h="592072">
                <a:tc>
                  <a:txBody>
                    <a:bodyPr/>
                    <a:lstStyle/>
                    <a:p>
                      <a:r>
                        <a:rPr lang="es-PE" sz="1600" b="0" dirty="0" smtClean="0">
                          <a:latin typeface="Trebuchet MS" pitchFamily="34" charset="0"/>
                        </a:rPr>
                        <a:t>08:15 am – 08:25 am</a:t>
                      </a:r>
                      <a:endParaRPr lang="es-PE" sz="14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0" dirty="0" smtClean="0">
                          <a:latin typeface="Trebuchet MS" pitchFamily="34" charset="0"/>
                        </a:rPr>
                        <a:t>Inauguración del 1er Foro de Microfinanzas Agrarias:</a:t>
                      </a:r>
                      <a:r>
                        <a:rPr lang="es-PE" sz="1600" b="0" baseline="0" dirty="0" smtClean="0">
                          <a:latin typeface="Trebuchet MS" pitchFamily="34" charset="0"/>
                        </a:rPr>
                        <a:t> Richard Hale - </a:t>
                      </a:r>
                      <a:r>
                        <a:rPr lang="es-PE" sz="1600" b="0" dirty="0" smtClean="0">
                          <a:latin typeface="Trebuchet MS" pitchFamily="34" charset="0"/>
                        </a:rPr>
                        <a:t>Presidente de Directorio de Agrobanco </a:t>
                      </a:r>
                      <a:endParaRPr lang="es-PE" sz="14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2601">
                <a:tc>
                  <a:txBody>
                    <a:bodyPr/>
                    <a:lstStyle/>
                    <a:p>
                      <a:r>
                        <a:rPr lang="es-PE" sz="1600" b="0" dirty="0" smtClean="0">
                          <a:latin typeface="Trebuchet MS" pitchFamily="34" charset="0"/>
                        </a:rPr>
                        <a:t>08:25 am – 08:40 am </a:t>
                      </a:r>
                      <a:endParaRPr lang="es-PE" sz="14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0" dirty="0" smtClean="0">
                          <a:latin typeface="Trebuchet MS" pitchFamily="34" charset="0"/>
                        </a:rPr>
                        <a:t>Exposición motivadora: Jorge Bustamante, Gerencia de Desarrollo</a:t>
                      </a:r>
                      <a:endParaRPr lang="es-PE" sz="14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2601">
                <a:tc>
                  <a:txBody>
                    <a:bodyPr/>
                    <a:lstStyle/>
                    <a:p>
                      <a:r>
                        <a:rPr lang="es-PE" sz="1600" dirty="0" smtClean="0">
                          <a:latin typeface="Trebuchet MS" pitchFamily="34" charset="0"/>
                        </a:rPr>
                        <a:t>08:40 am – 08:55 am	</a:t>
                      </a:r>
                      <a:endParaRPr lang="es-PE" sz="14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dirty="0" smtClean="0">
                          <a:latin typeface="Trebuchet MS" pitchFamily="34" charset="0"/>
                        </a:rPr>
                        <a:t>Exposición motivadora,</a:t>
                      </a:r>
                      <a:r>
                        <a:rPr lang="es-PE" sz="1600" baseline="0" dirty="0" smtClean="0">
                          <a:latin typeface="Trebuchet MS" pitchFamily="34" charset="0"/>
                        </a:rPr>
                        <a:t> </a:t>
                      </a:r>
                      <a:r>
                        <a:rPr lang="es-PE" sz="1600" dirty="0" smtClean="0">
                          <a:latin typeface="Trebuchet MS" pitchFamily="34" charset="0"/>
                        </a:rPr>
                        <a:t>Desafíos y Oportunidades: Raúl Hopkins – Director de Agrobanco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8578">
                <a:tc>
                  <a:txBody>
                    <a:bodyPr/>
                    <a:lstStyle/>
                    <a:p>
                      <a:r>
                        <a:rPr lang="es-PE" sz="1600" dirty="0" smtClean="0">
                          <a:latin typeface="Trebuchet MS" pitchFamily="34" charset="0"/>
                        </a:rPr>
                        <a:t>08:55 am – 09:05 am</a:t>
                      </a:r>
                      <a:endParaRPr lang="es-PE" sz="14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 smtClean="0">
                          <a:latin typeface="Trebuchet MS" pitchFamily="34" charset="0"/>
                        </a:rPr>
                        <a:t>Explicación de la Metodología </a:t>
                      </a:r>
                      <a:endParaRPr lang="es-PE" sz="14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9927">
                <a:tc>
                  <a:txBody>
                    <a:bodyPr/>
                    <a:lstStyle/>
                    <a:p>
                      <a:r>
                        <a:rPr lang="es-PE" sz="1600" dirty="0" smtClean="0">
                          <a:latin typeface="Trebuchet MS" pitchFamily="34" charset="0"/>
                        </a:rPr>
                        <a:t>09:05 am – 09:10 am</a:t>
                      </a:r>
                      <a:endParaRPr lang="es-PE" sz="14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 smtClean="0">
                          <a:latin typeface="Trebuchet MS" pitchFamily="34" charset="0"/>
                        </a:rPr>
                        <a:t>Presentación de las preguntas motivadoras </a:t>
                      </a:r>
                      <a:endParaRPr lang="es-PE" sz="14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83297">
                <a:tc>
                  <a:txBody>
                    <a:bodyPr/>
                    <a:lstStyle/>
                    <a:p>
                      <a:r>
                        <a:rPr lang="es-PE" sz="1600" dirty="0" smtClean="0">
                          <a:latin typeface="Trebuchet MS" pitchFamily="34" charset="0"/>
                        </a:rPr>
                        <a:t>09:10 am – 09:55 am</a:t>
                      </a:r>
                      <a:endParaRPr lang="es-PE" sz="14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 smtClean="0">
                          <a:latin typeface="Trebuchet MS" pitchFamily="34" charset="0"/>
                        </a:rPr>
                        <a:t>Discusión en las mesas de las preguntas planteadas </a:t>
                      </a:r>
                    </a:p>
                    <a:p>
                      <a:pPr lvl="0"/>
                      <a:r>
                        <a:rPr lang="es-PE" sz="1600" dirty="0" smtClean="0">
                          <a:latin typeface="Trebuchet MS" pitchFamily="34" charset="0"/>
                        </a:rPr>
                        <a:t>Mesas 1 – </a:t>
                      </a:r>
                      <a:r>
                        <a:rPr lang="es-ES" sz="1600" dirty="0" smtClean="0">
                          <a:latin typeface="Trebuchet MS" pitchFamily="34" charset="0"/>
                        </a:rPr>
                        <a:t>¿Cuáles son los desafíos de Agrobanco para lograr la inclusión financiera?</a:t>
                      </a:r>
                      <a:r>
                        <a:rPr lang="es-PE" sz="1600" dirty="0" smtClean="0">
                          <a:latin typeface="Trebuchet MS" pitchFamily="34" charset="0"/>
                        </a:rPr>
                        <a:t>				 </a:t>
                      </a:r>
                    </a:p>
                    <a:p>
                      <a:r>
                        <a:rPr lang="es-PE" sz="1600" dirty="0" smtClean="0">
                          <a:latin typeface="Trebuchet MS" pitchFamily="34" charset="0"/>
                        </a:rPr>
                        <a:t>Mesas 2 – </a:t>
                      </a:r>
                      <a:r>
                        <a:rPr lang="es-ES" sz="1600" dirty="0" smtClean="0">
                          <a:latin typeface="Trebuchet MS" pitchFamily="34" charset="0"/>
                        </a:rPr>
                        <a:t>¿Cuáles son nuestras oportunidades?</a:t>
                      </a:r>
                      <a:endParaRPr lang="es-PE" sz="1600" dirty="0" smtClean="0">
                        <a:latin typeface="Trebuchet MS" pitchFamily="34" charset="0"/>
                      </a:endParaRPr>
                    </a:p>
                    <a:p>
                      <a:r>
                        <a:rPr lang="es-PE" sz="1600" dirty="0" smtClean="0">
                          <a:latin typeface="Trebuchet MS" pitchFamily="34" charset="0"/>
                        </a:rPr>
                        <a:t>Mesas 3 – </a:t>
                      </a:r>
                      <a:r>
                        <a:rPr lang="es-ES" sz="1600" dirty="0" smtClean="0">
                          <a:latin typeface="Trebuchet MS" pitchFamily="34" charset="0"/>
                        </a:rPr>
                        <a:t>¿Qué acciones debemos implementar para lograr la inclusión financiera?</a:t>
                      </a:r>
                      <a:endParaRPr lang="es-PE" sz="1600" dirty="0" smtClean="0">
                        <a:latin typeface="Trebuchet MS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9927">
                <a:tc>
                  <a:txBody>
                    <a:bodyPr/>
                    <a:lstStyle/>
                    <a:p>
                      <a:r>
                        <a:rPr lang="es-PE" sz="1600" dirty="0" smtClean="0">
                          <a:latin typeface="Trebuchet MS" pitchFamily="34" charset="0"/>
                        </a:rPr>
                        <a:t>09:55 am – 10:25 am</a:t>
                      </a:r>
                      <a:endParaRPr lang="es-PE" sz="14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 smtClean="0">
                          <a:latin typeface="Trebuchet MS" pitchFamily="34" charset="0"/>
                        </a:rPr>
                        <a:t>Presentación de conclusiones de las mesas </a:t>
                      </a:r>
                      <a:endParaRPr lang="es-PE" sz="14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9927">
                <a:tc>
                  <a:txBody>
                    <a:bodyPr/>
                    <a:lstStyle/>
                    <a:p>
                      <a:r>
                        <a:rPr lang="es-PE" sz="1600" dirty="0" smtClean="0">
                          <a:latin typeface="Trebuchet MS" pitchFamily="34" charset="0"/>
                        </a:rPr>
                        <a:t>10:25 am – 10:35 am </a:t>
                      </a:r>
                      <a:endParaRPr lang="es-PE" sz="14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 smtClean="0">
                          <a:latin typeface="Trebuchet MS" pitchFamily="34" charset="0"/>
                        </a:rPr>
                        <a:t>Expositores comentan las respuestas a las preguntas </a:t>
                      </a:r>
                      <a:endParaRPr lang="es-PE" sz="14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2887">
                <a:tc>
                  <a:txBody>
                    <a:bodyPr/>
                    <a:lstStyle/>
                    <a:p>
                      <a:r>
                        <a:rPr lang="es-PE" sz="1600" dirty="0" smtClean="0">
                          <a:latin typeface="Trebuchet MS" pitchFamily="34" charset="0"/>
                        </a:rPr>
                        <a:t>10:35 am – 10:55 am</a:t>
                      </a:r>
                      <a:endParaRPr lang="es-PE" sz="14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dirty="0" smtClean="0">
                          <a:latin typeface="Trebuchet MS" pitchFamily="34" charset="0"/>
                        </a:rPr>
                        <a:t>Debate General (cada intervención no debe superar los 2 minutos)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957">
                <a:tc>
                  <a:txBody>
                    <a:bodyPr/>
                    <a:lstStyle/>
                    <a:p>
                      <a:r>
                        <a:rPr lang="es-PE" sz="1600" dirty="0" smtClean="0">
                          <a:latin typeface="Trebuchet MS" pitchFamily="34" charset="0"/>
                        </a:rPr>
                        <a:t>10:55 am – 11:00am </a:t>
                      </a:r>
                      <a:endParaRPr lang="es-PE" sz="14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dirty="0" smtClean="0">
                          <a:latin typeface="Trebuchet MS" pitchFamily="34" charset="0"/>
                        </a:rPr>
                        <a:t>Siguientes pasos, Carlos Ginocchio – Gerente de Desarrollo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32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6" descr="Fondo_PPT_inteio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ángulo 2"/>
          <p:cNvSpPr>
            <a:spLocks noChangeArrowheads="1"/>
          </p:cNvSpPr>
          <p:nvPr/>
        </p:nvSpPr>
        <p:spPr bwMode="auto">
          <a:xfrm>
            <a:off x="52701" y="266231"/>
            <a:ext cx="65107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E" sz="2400" b="1" dirty="0" smtClean="0">
                <a:solidFill>
                  <a:srgbClr val="008000"/>
                </a:solidFill>
                <a:latin typeface="Trebuchet MS" pitchFamily="34" charset="0"/>
              </a:rPr>
              <a:t>Foro de Microfinanzas Agrarias: Metodología</a:t>
            </a:r>
            <a:endParaRPr lang="es-PE" sz="2400" b="1" dirty="0">
              <a:solidFill>
                <a:srgbClr val="008000"/>
              </a:solidFill>
              <a:latin typeface="Trebuchet MS" pitchFamily="34" charset="0"/>
            </a:endParaRPr>
          </a:p>
        </p:txBody>
      </p:sp>
      <p:sp>
        <p:nvSpPr>
          <p:cNvPr id="9" name="8 Elipse"/>
          <p:cNvSpPr/>
          <p:nvPr/>
        </p:nvSpPr>
        <p:spPr bwMode="auto">
          <a:xfrm>
            <a:off x="2714612" y="3429000"/>
            <a:ext cx="3357597" cy="3143272"/>
          </a:xfrm>
          <a:prstGeom prst="ellipse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500" u="sng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s-PE" sz="1500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algn="ctr">
              <a:defRPr/>
            </a:pPr>
            <a:r>
              <a:rPr lang="es-PE" sz="1500" b="1" dirty="0" smtClean="0">
                <a:solidFill>
                  <a:schemeClr val="tx1"/>
                </a:solidFill>
                <a:latin typeface="Trebuchet MS" pitchFamily="34" charset="0"/>
              </a:rPr>
              <a:t>Mesa </a:t>
            </a:r>
            <a:r>
              <a:rPr lang="es-PE" sz="1500" b="1" dirty="0">
                <a:solidFill>
                  <a:schemeClr val="tx1"/>
                </a:solidFill>
                <a:latin typeface="Trebuchet MS" pitchFamily="34" charset="0"/>
              </a:rPr>
              <a:t>2</a:t>
            </a:r>
          </a:p>
          <a:p>
            <a:pPr algn="ctr">
              <a:defRPr/>
            </a:pPr>
            <a:r>
              <a:rPr lang="es-PE" sz="1500" dirty="0">
                <a:solidFill>
                  <a:schemeClr val="tx1"/>
                </a:solidFill>
                <a:latin typeface="Trebuchet MS" pitchFamily="34" charset="0"/>
              </a:rPr>
              <a:t>1. Carlos Garatea</a:t>
            </a:r>
          </a:p>
          <a:p>
            <a:pPr algn="ctr">
              <a:defRPr/>
            </a:pPr>
            <a:r>
              <a:rPr lang="es-PE" sz="1500" dirty="0">
                <a:solidFill>
                  <a:schemeClr val="tx1"/>
                </a:solidFill>
                <a:latin typeface="Trebuchet MS" pitchFamily="34" charset="0"/>
              </a:rPr>
              <a:t>2. Erich Buitron</a:t>
            </a:r>
          </a:p>
          <a:p>
            <a:pPr algn="ctr">
              <a:defRPr/>
            </a:pPr>
            <a:r>
              <a:rPr lang="es-PE" sz="1500" dirty="0">
                <a:solidFill>
                  <a:schemeClr val="tx1"/>
                </a:solidFill>
                <a:latin typeface="Trebuchet MS" pitchFamily="34" charset="0"/>
              </a:rPr>
              <a:t>3. </a:t>
            </a:r>
            <a:r>
              <a:rPr lang="es-PE" sz="1500" dirty="0" smtClean="0">
                <a:solidFill>
                  <a:schemeClr val="tx1"/>
                </a:solidFill>
                <a:latin typeface="Trebuchet MS" pitchFamily="34" charset="0"/>
              </a:rPr>
              <a:t>Carlos Córdova </a:t>
            </a:r>
          </a:p>
          <a:p>
            <a:pPr algn="ctr">
              <a:defRPr/>
            </a:pPr>
            <a:r>
              <a:rPr lang="es-PE" sz="1500" dirty="0" smtClean="0">
                <a:solidFill>
                  <a:schemeClr val="tx1"/>
                </a:solidFill>
                <a:latin typeface="Trebuchet MS" pitchFamily="34" charset="0"/>
              </a:rPr>
              <a:t>4</a:t>
            </a:r>
            <a:r>
              <a:rPr lang="es-PE" sz="1500" dirty="0">
                <a:solidFill>
                  <a:schemeClr val="tx1"/>
                </a:solidFill>
                <a:latin typeface="Trebuchet MS" pitchFamily="34" charset="0"/>
              </a:rPr>
              <a:t>. </a:t>
            </a:r>
            <a:r>
              <a:rPr lang="es-PE" sz="1500" dirty="0" smtClean="0">
                <a:solidFill>
                  <a:schemeClr val="tx1"/>
                </a:solidFill>
                <a:latin typeface="Trebuchet MS" pitchFamily="34" charset="0"/>
              </a:rPr>
              <a:t>Juan Rivero </a:t>
            </a:r>
          </a:p>
          <a:p>
            <a:pPr algn="ctr">
              <a:defRPr/>
            </a:pPr>
            <a:r>
              <a:rPr lang="es-PE" sz="1500" dirty="0" smtClean="0">
                <a:solidFill>
                  <a:schemeClr val="tx1"/>
                </a:solidFill>
                <a:latin typeface="Trebuchet MS" pitchFamily="34" charset="0"/>
              </a:rPr>
              <a:t>5</a:t>
            </a:r>
            <a:r>
              <a:rPr lang="es-PE" sz="1500" dirty="0">
                <a:solidFill>
                  <a:schemeClr val="tx1"/>
                </a:solidFill>
                <a:latin typeface="Trebuchet MS" pitchFamily="34" charset="0"/>
              </a:rPr>
              <a:t>. Fernando Naupari</a:t>
            </a:r>
          </a:p>
          <a:p>
            <a:pPr algn="ctr">
              <a:defRPr/>
            </a:pPr>
            <a:r>
              <a:rPr lang="es-PE" sz="1500" dirty="0" smtClean="0">
                <a:solidFill>
                  <a:schemeClr val="tx1"/>
                </a:solidFill>
                <a:latin typeface="Trebuchet MS" pitchFamily="34" charset="0"/>
              </a:rPr>
              <a:t>6. David Delgado</a:t>
            </a:r>
          </a:p>
          <a:p>
            <a:pPr algn="ctr">
              <a:defRPr/>
            </a:pPr>
            <a:r>
              <a:rPr lang="es-PE" sz="1500" dirty="0" smtClean="0">
                <a:solidFill>
                  <a:schemeClr val="tx1"/>
                </a:solidFill>
                <a:latin typeface="Trebuchet MS" pitchFamily="34" charset="0"/>
              </a:rPr>
              <a:t>7. Mario Chumpitaz</a:t>
            </a:r>
            <a:endParaRPr lang="es-PE" sz="1500" dirty="0">
              <a:solidFill>
                <a:schemeClr val="tx1"/>
              </a:solidFill>
              <a:latin typeface="Trebuchet MS" pitchFamily="34" charset="0"/>
            </a:endParaRPr>
          </a:p>
          <a:p>
            <a:pPr algn="ctr">
              <a:defRPr/>
            </a:pPr>
            <a:r>
              <a:rPr lang="es-PE" sz="1500" dirty="0" smtClean="0">
                <a:solidFill>
                  <a:schemeClr val="tx1"/>
                </a:solidFill>
                <a:latin typeface="Trebuchet MS" pitchFamily="34" charset="0"/>
              </a:rPr>
              <a:t>8. Jorge Huamán</a:t>
            </a:r>
          </a:p>
          <a:p>
            <a:pPr algn="ctr">
              <a:defRPr/>
            </a:pPr>
            <a:r>
              <a:rPr lang="es-PE" sz="1500" dirty="0" smtClean="0">
                <a:solidFill>
                  <a:schemeClr val="tx1"/>
                </a:solidFill>
                <a:latin typeface="Trebuchet MS" pitchFamily="34" charset="0"/>
              </a:rPr>
              <a:t>9. Efraín Gómez</a:t>
            </a:r>
          </a:p>
          <a:p>
            <a:pPr algn="ctr">
              <a:defRPr/>
            </a:pPr>
            <a:r>
              <a:rPr lang="es-PE" sz="1500" dirty="0" smtClean="0">
                <a:solidFill>
                  <a:schemeClr val="tx1"/>
                </a:solidFill>
                <a:latin typeface="Trebuchet MS" pitchFamily="34" charset="0"/>
              </a:rPr>
              <a:t>10. Rogelio León</a:t>
            </a:r>
          </a:p>
          <a:p>
            <a:pPr algn="ctr">
              <a:defRPr/>
            </a:pPr>
            <a:r>
              <a:rPr lang="es-PE" sz="15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endParaRPr lang="es-PE" sz="1500" dirty="0">
              <a:solidFill>
                <a:schemeClr val="tx1"/>
              </a:solidFill>
              <a:latin typeface="Trebuchet MS" pitchFamily="34" charset="0"/>
            </a:endParaRPr>
          </a:p>
          <a:p>
            <a:pPr algn="ctr">
              <a:defRPr/>
            </a:pPr>
            <a:endParaRPr lang="es-PE" sz="15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0" name="9 Elipse"/>
          <p:cNvSpPr/>
          <p:nvPr/>
        </p:nvSpPr>
        <p:spPr bwMode="auto">
          <a:xfrm>
            <a:off x="214282" y="928670"/>
            <a:ext cx="3286147" cy="3214710"/>
          </a:xfrm>
          <a:prstGeom prst="ellipse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500" b="1" u="sng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PE" sz="1500" b="1" dirty="0">
                <a:solidFill>
                  <a:schemeClr val="tx1"/>
                </a:solidFill>
                <a:latin typeface="Trebuchet MS" pitchFamily="34" charset="0"/>
              </a:rPr>
              <a:t>Mesa 1</a:t>
            </a:r>
          </a:p>
          <a:p>
            <a:pPr algn="ctr">
              <a:defRPr/>
            </a:pPr>
            <a:r>
              <a:rPr lang="es-PE" sz="1500" dirty="0">
                <a:solidFill>
                  <a:schemeClr val="tx1"/>
                </a:solidFill>
                <a:latin typeface="Trebuchet MS" pitchFamily="34" charset="0"/>
              </a:rPr>
              <a:t>1. Jane Montero</a:t>
            </a:r>
          </a:p>
          <a:p>
            <a:pPr algn="ctr">
              <a:defRPr/>
            </a:pPr>
            <a:r>
              <a:rPr lang="es-PE" sz="1500" dirty="0">
                <a:solidFill>
                  <a:schemeClr val="tx1"/>
                </a:solidFill>
                <a:latin typeface="Trebuchet MS" pitchFamily="34" charset="0"/>
              </a:rPr>
              <a:t>2. </a:t>
            </a:r>
            <a:r>
              <a:rPr lang="es-PE" sz="1500" dirty="0" smtClean="0">
                <a:solidFill>
                  <a:schemeClr val="tx1"/>
                </a:solidFill>
                <a:latin typeface="Trebuchet MS" pitchFamily="34" charset="0"/>
              </a:rPr>
              <a:t>Jorge Alvarado</a:t>
            </a:r>
          </a:p>
          <a:p>
            <a:pPr algn="ctr">
              <a:defRPr/>
            </a:pPr>
            <a:r>
              <a:rPr lang="es-PE" sz="1500" dirty="0" smtClean="0">
                <a:solidFill>
                  <a:schemeClr val="tx1"/>
                </a:solidFill>
                <a:latin typeface="Trebuchet MS" pitchFamily="34" charset="0"/>
              </a:rPr>
              <a:t>3</a:t>
            </a:r>
            <a:r>
              <a:rPr lang="es-PE" sz="1500" dirty="0">
                <a:solidFill>
                  <a:schemeClr val="tx1"/>
                </a:solidFill>
                <a:latin typeface="Trebuchet MS" pitchFamily="34" charset="0"/>
              </a:rPr>
              <a:t>. </a:t>
            </a:r>
            <a:r>
              <a:rPr lang="es-PE" sz="1500" dirty="0" smtClean="0">
                <a:solidFill>
                  <a:schemeClr val="tx1"/>
                </a:solidFill>
                <a:latin typeface="Trebuchet MS" pitchFamily="34" charset="0"/>
              </a:rPr>
              <a:t>Alberto Shepherd</a:t>
            </a:r>
          </a:p>
          <a:p>
            <a:pPr algn="ctr">
              <a:defRPr/>
            </a:pPr>
            <a:r>
              <a:rPr lang="es-PE" sz="1500" dirty="0" smtClean="0">
                <a:solidFill>
                  <a:schemeClr val="tx1"/>
                </a:solidFill>
                <a:latin typeface="Trebuchet MS" pitchFamily="34" charset="0"/>
              </a:rPr>
              <a:t>4</a:t>
            </a:r>
            <a:r>
              <a:rPr lang="es-PE" sz="1500" dirty="0">
                <a:solidFill>
                  <a:schemeClr val="tx1"/>
                </a:solidFill>
                <a:latin typeface="Trebuchet MS" pitchFamily="34" charset="0"/>
              </a:rPr>
              <a:t>. </a:t>
            </a:r>
            <a:r>
              <a:rPr lang="es-PE" sz="1500" dirty="0" smtClean="0">
                <a:solidFill>
                  <a:schemeClr val="tx1"/>
                </a:solidFill>
                <a:latin typeface="Trebuchet MS" pitchFamily="34" charset="0"/>
              </a:rPr>
              <a:t>Alfonso Masías</a:t>
            </a:r>
          </a:p>
          <a:p>
            <a:pPr algn="ctr">
              <a:defRPr/>
            </a:pPr>
            <a:r>
              <a:rPr lang="es-PE" sz="1500" dirty="0" smtClean="0">
                <a:solidFill>
                  <a:schemeClr val="tx1"/>
                </a:solidFill>
                <a:latin typeface="Trebuchet MS" pitchFamily="34" charset="0"/>
              </a:rPr>
              <a:t>5</a:t>
            </a:r>
            <a:r>
              <a:rPr lang="es-PE" sz="1500" dirty="0">
                <a:solidFill>
                  <a:schemeClr val="tx1"/>
                </a:solidFill>
                <a:latin typeface="Trebuchet MS" pitchFamily="34" charset="0"/>
              </a:rPr>
              <a:t>. </a:t>
            </a:r>
            <a:r>
              <a:rPr lang="es-PE" sz="1500" dirty="0" smtClean="0">
                <a:solidFill>
                  <a:schemeClr val="tx1"/>
                </a:solidFill>
                <a:latin typeface="Trebuchet MS" pitchFamily="34" charset="0"/>
              </a:rPr>
              <a:t>Adolfo Bravo</a:t>
            </a:r>
          </a:p>
          <a:p>
            <a:pPr algn="ctr">
              <a:defRPr/>
            </a:pPr>
            <a:r>
              <a:rPr lang="es-PE" sz="1500" dirty="0" smtClean="0">
                <a:solidFill>
                  <a:schemeClr val="tx1"/>
                </a:solidFill>
                <a:latin typeface="Trebuchet MS" pitchFamily="34" charset="0"/>
              </a:rPr>
              <a:t>6. Carlos Cevallos</a:t>
            </a:r>
          </a:p>
          <a:p>
            <a:pPr algn="ctr">
              <a:defRPr/>
            </a:pPr>
            <a:r>
              <a:rPr lang="es-PE" sz="1500" dirty="0" smtClean="0">
                <a:solidFill>
                  <a:schemeClr val="tx1"/>
                </a:solidFill>
                <a:latin typeface="Trebuchet MS" pitchFamily="34" charset="0"/>
              </a:rPr>
              <a:t>7. </a:t>
            </a:r>
            <a:r>
              <a:rPr lang="es-PE" sz="1500" dirty="0">
                <a:solidFill>
                  <a:schemeClr val="tx1"/>
                </a:solidFill>
                <a:latin typeface="Trebuchet MS" pitchFamily="34" charset="0"/>
              </a:rPr>
              <a:t>Juan Espinoza</a:t>
            </a:r>
          </a:p>
          <a:p>
            <a:pPr algn="ctr">
              <a:defRPr/>
            </a:pPr>
            <a:r>
              <a:rPr lang="es-PE" sz="1500" dirty="0">
                <a:solidFill>
                  <a:schemeClr val="tx1"/>
                </a:solidFill>
                <a:latin typeface="Trebuchet MS" pitchFamily="34" charset="0"/>
              </a:rPr>
              <a:t>8</a:t>
            </a:r>
            <a:r>
              <a:rPr lang="es-PE" sz="1500" dirty="0" smtClean="0">
                <a:solidFill>
                  <a:schemeClr val="tx1"/>
                </a:solidFill>
                <a:latin typeface="Trebuchet MS" pitchFamily="34" charset="0"/>
              </a:rPr>
              <a:t>. </a:t>
            </a:r>
            <a:r>
              <a:rPr lang="es-PE" sz="1500" dirty="0">
                <a:solidFill>
                  <a:schemeClr val="tx1"/>
                </a:solidFill>
                <a:latin typeface="Trebuchet MS" pitchFamily="34" charset="0"/>
              </a:rPr>
              <a:t>Herber </a:t>
            </a:r>
            <a:r>
              <a:rPr lang="es-PE" sz="1500" dirty="0" smtClean="0">
                <a:solidFill>
                  <a:schemeClr val="tx1"/>
                </a:solidFill>
                <a:latin typeface="Trebuchet MS" pitchFamily="34" charset="0"/>
              </a:rPr>
              <a:t>Morales</a:t>
            </a:r>
          </a:p>
          <a:p>
            <a:pPr algn="ctr">
              <a:defRPr/>
            </a:pPr>
            <a:r>
              <a:rPr lang="es-PE" sz="1500" dirty="0" smtClean="0">
                <a:solidFill>
                  <a:schemeClr val="tx1"/>
                </a:solidFill>
                <a:latin typeface="Trebuchet MS" pitchFamily="34" charset="0"/>
              </a:rPr>
              <a:t>9. Aldo Pacotaype</a:t>
            </a:r>
          </a:p>
          <a:p>
            <a:pPr algn="ctr">
              <a:defRPr/>
            </a:pPr>
            <a:r>
              <a:rPr lang="es-PE" sz="1500" dirty="0" smtClean="0">
                <a:solidFill>
                  <a:schemeClr val="tx1"/>
                </a:solidFill>
                <a:latin typeface="Trebuchet MS" pitchFamily="34" charset="0"/>
              </a:rPr>
              <a:t>10. Mónica Rado</a:t>
            </a:r>
            <a:endParaRPr lang="es-PE" sz="1500" dirty="0">
              <a:solidFill>
                <a:schemeClr val="tx1"/>
              </a:solidFill>
              <a:latin typeface="Trebuchet MS" pitchFamily="34" charset="0"/>
            </a:endParaRPr>
          </a:p>
          <a:p>
            <a:pPr algn="ctr">
              <a:defRPr/>
            </a:pPr>
            <a:endParaRPr lang="es-PE" sz="1500" b="1" dirty="0">
              <a:solidFill>
                <a:schemeClr val="tx1"/>
              </a:solidFill>
            </a:endParaRPr>
          </a:p>
        </p:txBody>
      </p:sp>
      <p:sp>
        <p:nvSpPr>
          <p:cNvPr id="11" name="10 Elipse"/>
          <p:cNvSpPr/>
          <p:nvPr/>
        </p:nvSpPr>
        <p:spPr bwMode="auto">
          <a:xfrm>
            <a:off x="5357818" y="1000108"/>
            <a:ext cx="3308346" cy="3214710"/>
          </a:xfrm>
          <a:prstGeom prst="ellipse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500" b="1" u="sng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PE" sz="1500" b="1" dirty="0">
                <a:solidFill>
                  <a:schemeClr val="tx1"/>
                </a:solidFill>
                <a:latin typeface="Trebuchet MS" pitchFamily="34" charset="0"/>
              </a:rPr>
              <a:t>Mesa 3</a:t>
            </a:r>
          </a:p>
          <a:p>
            <a:pPr algn="ctr">
              <a:defRPr/>
            </a:pPr>
            <a:r>
              <a:rPr lang="es-PE" sz="1500" dirty="0">
                <a:solidFill>
                  <a:schemeClr val="tx1"/>
                </a:solidFill>
                <a:latin typeface="Trebuchet MS" pitchFamily="34" charset="0"/>
              </a:rPr>
              <a:t>1. Julio Dietz</a:t>
            </a:r>
          </a:p>
          <a:p>
            <a:pPr algn="ctr">
              <a:defRPr/>
            </a:pPr>
            <a:r>
              <a:rPr lang="es-PE" sz="1500" dirty="0">
                <a:solidFill>
                  <a:schemeClr val="tx1"/>
                </a:solidFill>
                <a:latin typeface="Trebuchet MS" pitchFamily="34" charset="0"/>
              </a:rPr>
              <a:t>2. Nilton Guerrero</a:t>
            </a:r>
          </a:p>
          <a:p>
            <a:pPr algn="ctr">
              <a:defRPr/>
            </a:pPr>
            <a:r>
              <a:rPr lang="es-PE" sz="1500" dirty="0">
                <a:solidFill>
                  <a:schemeClr val="tx1"/>
                </a:solidFill>
                <a:latin typeface="Trebuchet MS" pitchFamily="34" charset="0"/>
              </a:rPr>
              <a:t>3. </a:t>
            </a:r>
            <a:r>
              <a:rPr lang="es-PE" sz="1500" dirty="0" smtClean="0">
                <a:solidFill>
                  <a:schemeClr val="tx1"/>
                </a:solidFill>
                <a:latin typeface="Trebuchet MS" pitchFamily="34" charset="0"/>
              </a:rPr>
              <a:t>Dante Torres</a:t>
            </a:r>
          </a:p>
          <a:p>
            <a:pPr algn="ctr">
              <a:defRPr/>
            </a:pPr>
            <a:r>
              <a:rPr lang="es-PE" sz="1500" dirty="0" smtClean="0">
                <a:solidFill>
                  <a:schemeClr val="tx1"/>
                </a:solidFill>
                <a:latin typeface="Trebuchet MS" pitchFamily="34" charset="0"/>
              </a:rPr>
              <a:t>4. Jorge Paredes</a:t>
            </a:r>
          </a:p>
          <a:p>
            <a:pPr algn="ctr">
              <a:defRPr/>
            </a:pPr>
            <a:r>
              <a:rPr lang="es-PE" sz="1500" dirty="0" smtClean="0">
                <a:solidFill>
                  <a:schemeClr val="tx1"/>
                </a:solidFill>
                <a:latin typeface="Trebuchet MS" pitchFamily="34" charset="0"/>
              </a:rPr>
              <a:t>5. Jorge Briceño</a:t>
            </a:r>
          </a:p>
          <a:p>
            <a:pPr algn="ctr">
              <a:defRPr/>
            </a:pPr>
            <a:r>
              <a:rPr lang="es-PE" sz="1500" dirty="0" smtClean="0">
                <a:solidFill>
                  <a:schemeClr val="tx1"/>
                </a:solidFill>
                <a:latin typeface="Trebuchet MS" pitchFamily="34" charset="0"/>
              </a:rPr>
              <a:t>6. Carmen Camargo</a:t>
            </a:r>
          </a:p>
          <a:p>
            <a:pPr algn="ctr">
              <a:defRPr/>
            </a:pPr>
            <a:r>
              <a:rPr lang="es-PE" sz="1500" dirty="0" smtClean="0">
                <a:solidFill>
                  <a:schemeClr val="tx1"/>
                </a:solidFill>
                <a:latin typeface="Trebuchet MS" pitchFamily="34" charset="0"/>
              </a:rPr>
              <a:t>7. Yossy García</a:t>
            </a:r>
          </a:p>
          <a:p>
            <a:pPr algn="ctr">
              <a:defRPr/>
            </a:pPr>
            <a:r>
              <a:rPr lang="es-PE" sz="1500" dirty="0" smtClean="0">
                <a:solidFill>
                  <a:schemeClr val="tx1"/>
                </a:solidFill>
                <a:latin typeface="Trebuchet MS" pitchFamily="34" charset="0"/>
              </a:rPr>
              <a:t>8. Lidia Palomino</a:t>
            </a:r>
          </a:p>
          <a:p>
            <a:pPr algn="ctr">
              <a:defRPr/>
            </a:pPr>
            <a:r>
              <a:rPr lang="es-PE" sz="1500" dirty="0" smtClean="0">
                <a:solidFill>
                  <a:schemeClr val="tx1"/>
                </a:solidFill>
                <a:latin typeface="Trebuchet MS" pitchFamily="34" charset="0"/>
              </a:rPr>
              <a:t>9. Luis Delgado</a:t>
            </a:r>
            <a:endParaRPr lang="es-PE" sz="1500" dirty="0">
              <a:solidFill>
                <a:schemeClr val="tx1"/>
              </a:solidFill>
              <a:latin typeface="Trebuchet MS" pitchFamily="34" charset="0"/>
            </a:endParaRPr>
          </a:p>
          <a:p>
            <a:pPr algn="ctr">
              <a:defRPr/>
            </a:pPr>
            <a:r>
              <a:rPr lang="es-PE" sz="1500" dirty="0" smtClean="0">
                <a:solidFill>
                  <a:schemeClr val="tx1"/>
                </a:solidFill>
                <a:latin typeface="Trebuchet MS" pitchFamily="34" charset="0"/>
              </a:rPr>
              <a:t>10. Susana Gonzales</a:t>
            </a:r>
          </a:p>
          <a:p>
            <a:pPr algn="ctr">
              <a:defRPr/>
            </a:pPr>
            <a:endParaRPr lang="es-PE" sz="1500" dirty="0">
              <a:solidFill>
                <a:schemeClr val="tx1"/>
              </a:solidFill>
              <a:latin typeface="Trebuchet MS" pitchFamily="34" charset="0"/>
            </a:endParaRPr>
          </a:p>
          <a:p>
            <a:pPr algn="ctr">
              <a:defRPr/>
            </a:pPr>
            <a:endParaRPr lang="es-PE" sz="1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2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6" descr="Fondo_PPT_inteio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05"/>
            <a:ext cx="921717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ángulo 2"/>
          <p:cNvSpPr>
            <a:spLocks noChangeArrowheads="1"/>
          </p:cNvSpPr>
          <p:nvPr/>
        </p:nvSpPr>
        <p:spPr bwMode="auto">
          <a:xfrm>
            <a:off x="186526" y="159023"/>
            <a:ext cx="5551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 dirty="0" smtClean="0">
                <a:solidFill>
                  <a:srgbClr val="008000"/>
                </a:solidFill>
                <a:latin typeface="Trebuchet MS" charset="0"/>
              </a:rPr>
              <a:t>Definiciones de Inclusión Financiera  </a:t>
            </a:r>
            <a:endParaRPr lang="es-ES_tradnl" sz="2400" dirty="0"/>
          </a:p>
        </p:txBody>
      </p:sp>
      <p:sp>
        <p:nvSpPr>
          <p:cNvPr id="2" name="Rectángulo 1"/>
          <p:cNvSpPr/>
          <p:nvPr/>
        </p:nvSpPr>
        <p:spPr>
          <a:xfrm>
            <a:off x="142844" y="928670"/>
            <a:ext cx="867645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indent="-530225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s-ES" dirty="0" smtClean="0">
                <a:latin typeface="Trebuchet MS" panose="020B0603020202020204" pitchFamily="34" charset="0"/>
              </a:rPr>
              <a:t>Actividad para acceder a servicios financieros </a:t>
            </a:r>
            <a:r>
              <a:rPr lang="es-ES" dirty="0">
                <a:latin typeface="Trebuchet MS" panose="020B0603020202020204" pitchFamily="34" charset="0"/>
              </a:rPr>
              <a:t>a un precio </a:t>
            </a:r>
            <a:r>
              <a:rPr lang="es-ES" dirty="0" smtClean="0">
                <a:latin typeface="Trebuchet MS" panose="020B0603020202020204" pitchFamily="34" charset="0"/>
              </a:rPr>
              <a:t>razonable, de  manera responsable, </a:t>
            </a:r>
            <a:r>
              <a:rPr lang="es-ES" dirty="0">
                <a:latin typeface="Trebuchet MS" panose="020B0603020202020204" pitchFamily="34" charset="0"/>
              </a:rPr>
              <a:t>y </a:t>
            </a:r>
            <a:r>
              <a:rPr lang="es-ES" dirty="0" smtClean="0">
                <a:latin typeface="Trebuchet MS" panose="020B0603020202020204" pitchFamily="34" charset="0"/>
              </a:rPr>
              <a:t>utilizados eficazmente</a:t>
            </a:r>
            <a:r>
              <a:rPr lang="es-ES" dirty="0">
                <a:latin typeface="Trebuchet MS" panose="020B0603020202020204" pitchFamily="34" charset="0"/>
              </a:rPr>
              <a:t>”</a:t>
            </a:r>
            <a:endParaRPr lang="es-PE" dirty="0">
              <a:latin typeface="Trebuchet MS" panose="020B0603020202020204" pitchFamily="34" charset="0"/>
            </a:endParaRPr>
          </a:p>
          <a:p>
            <a:pPr marL="530225" algn="just">
              <a:spcAft>
                <a:spcPts val="600"/>
              </a:spcAft>
            </a:pPr>
            <a:r>
              <a:rPr lang="es-ES" b="1" i="1" dirty="0" smtClean="0">
                <a:latin typeface="Trebuchet MS" panose="020B0603020202020204" pitchFamily="34" charset="0"/>
              </a:rPr>
              <a:t>Fuente </a:t>
            </a:r>
            <a:r>
              <a:rPr lang="es-ES" b="1" i="1" dirty="0">
                <a:latin typeface="Trebuchet MS" panose="020B0603020202020204" pitchFamily="34" charset="0"/>
              </a:rPr>
              <a:t>:</a:t>
            </a:r>
            <a:r>
              <a:rPr lang="es-ES" b="1" i="1" dirty="0" smtClean="0">
                <a:latin typeface="Trebuchet MS" panose="020B0603020202020204" pitchFamily="34" charset="0"/>
              </a:rPr>
              <a:t>CGAP</a:t>
            </a:r>
          </a:p>
          <a:p>
            <a:pPr marL="530225" algn="just">
              <a:spcAft>
                <a:spcPts val="600"/>
              </a:spcAft>
            </a:pPr>
            <a:endParaRPr lang="es-ES" b="1" i="1" dirty="0">
              <a:latin typeface="Trebuchet MS" panose="020B0603020202020204" pitchFamily="34" charset="0"/>
            </a:endParaRPr>
          </a:p>
          <a:p>
            <a:pPr marL="530225" lvl="0" indent="-530225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s-ES" dirty="0" smtClean="0">
                <a:latin typeface="Trebuchet MS" panose="020B0603020202020204" pitchFamily="34" charset="0"/>
              </a:rPr>
              <a:t>Proporción </a:t>
            </a:r>
            <a:r>
              <a:rPr lang="es-ES" dirty="0">
                <a:latin typeface="Trebuchet MS" panose="020B0603020202020204" pitchFamily="34" charset="0"/>
              </a:rPr>
              <a:t>de individuos y entidades que usan servicios </a:t>
            </a:r>
            <a:r>
              <a:rPr lang="es-ES" dirty="0" smtClean="0">
                <a:latin typeface="Trebuchet MS" panose="020B0603020202020204" pitchFamily="34" charset="0"/>
              </a:rPr>
              <a:t>financieros: actual </a:t>
            </a:r>
            <a:r>
              <a:rPr lang="es-ES" dirty="0">
                <a:latin typeface="Trebuchet MS" panose="020B0603020202020204" pitchFamily="34" charset="0"/>
              </a:rPr>
              <a:t>capacidad de las personas para usar y/o acceder a servicios financieros</a:t>
            </a:r>
            <a:r>
              <a:rPr lang="es-ES" dirty="0" smtClean="0"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530225" algn="just">
              <a:spcAft>
                <a:spcPts val="600"/>
              </a:spcAft>
            </a:pPr>
            <a:r>
              <a:rPr lang="es-ES" b="1" i="1" dirty="0" smtClean="0">
                <a:latin typeface="Trebuchet MS" panose="020B0603020202020204" pitchFamily="34" charset="0"/>
              </a:rPr>
              <a:t>Fuente</a:t>
            </a:r>
            <a:r>
              <a:rPr lang="es-ES" b="1" i="1" dirty="0">
                <a:latin typeface="Trebuchet MS" panose="020B0603020202020204" pitchFamily="34" charset="0"/>
              </a:rPr>
              <a:t>: </a:t>
            </a:r>
            <a:r>
              <a:rPr lang="es-ES" b="1" i="1" dirty="0" smtClean="0">
                <a:latin typeface="Trebuchet MS" panose="020B0603020202020204" pitchFamily="34" charset="0"/>
              </a:rPr>
              <a:t>Banco Mundial</a:t>
            </a:r>
            <a:endParaRPr lang="es-PE" sz="1600" dirty="0" smtClean="0">
              <a:latin typeface="Trebuchet MS" panose="020B0603020202020204" pitchFamily="34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90" y="4257691"/>
            <a:ext cx="5143504" cy="10286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1"/>
          <p:cNvSpPr/>
          <p:nvPr/>
        </p:nvSpPr>
        <p:spPr>
          <a:xfrm>
            <a:off x="142844" y="3789040"/>
            <a:ext cx="3643338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indent="-530225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s-PE" dirty="0" smtClean="0">
                <a:latin typeface="Trebuchet MS" panose="020B0603020202020204" pitchFamily="34" charset="0"/>
              </a:rPr>
              <a:t>Acceso y uso de servicios financieros de calidad por parte de todos los segmentos de la población</a:t>
            </a:r>
          </a:p>
          <a:p>
            <a:pPr marL="530225" indent="-530225" algn="just">
              <a:spcAft>
                <a:spcPts val="600"/>
              </a:spcAft>
            </a:pPr>
            <a:r>
              <a:rPr lang="es-ES" sz="1600" b="1" i="1" dirty="0" smtClean="0">
                <a:latin typeface="Trebuchet MS" panose="020B0603020202020204" pitchFamily="34" charset="0"/>
              </a:rPr>
              <a:t>	Fuente:  ENIF y SBS </a:t>
            </a:r>
            <a:endParaRPr lang="es-PE" sz="1600" dirty="0" smtClean="0">
              <a:latin typeface="Trebuchet MS" panose="020B0603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454164" y="3789040"/>
            <a:ext cx="3618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 smtClean="0">
                <a:latin typeface="Trebuchet MS" panose="020B0603020202020204" pitchFamily="34" charset="0"/>
              </a:rPr>
              <a:t>Se centra en tres aspectos claves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358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6" descr="Fondo_PPT_inteio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ángulo 2"/>
          <p:cNvSpPr>
            <a:spLocks noChangeArrowheads="1"/>
          </p:cNvSpPr>
          <p:nvPr/>
        </p:nvSpPr>
        <p:spPr bwMode="auto">
          <a:xfrm>
            <a:off x="186526" y="159023"/>
            <a:ext cx="68034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 dirty="0" smtClean="0">
                <a:solidFill>
                  <a:srgbClr val="008000"/>
                </a:solidFill>
                <a:latin typeface="Trebuchet MS" charset="0"/>
              </a:rPr>
              <a:t>Situación de Inclusión Financiera en el mundo</a:t>
            </a:r>
            <a:endParaRPr lang="es-ES_tradnl" sz="2400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785786" y="6429396"/>
            <a:ext cx="367109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Global Findex 2014 – Base de Datos del Banco Mundial</a:t>
            </a:r>
            <a:endParaRPr kumimoji="0" lang="es-E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00034" y="916528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latin typeface="Trebuchet MS" pitchFamily="34" charset="0"/>
              </a:rPr>
              <a:t>Población adulta (+15 años) con una cuenta vigente, bancaria o electrónica</a:t>
            </a:r>
            <a:endParaRPr lang="es-PE" dirty="0">
              <a:latin typeface="Trebuchet MS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369905"/>
            <a:ext cx="7500990" cy="505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0515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Conector recto 49"/>
          <p:cNvCxnSpPr/>
          <p:nvPr/>
        </p:nvCxnSpPr>
        <p:spPr>
          <a:xfrm flipV="1">
            <a:off x="892939" y="5697939"/>
            <a:ext cx="7058" cy="72691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892939" y="5721623"/>
            <a:ext cx="0" cy="712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n 16" descr="Fondo_PPT_intei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47 CuadroTexto"/>
          <p:cNvSpPr txBox="1">
            <a:spLocks noChangeArrowheads="1"/>
          </p:cNvSpPr>
          <p:nvPr/>
        </p:nvSpPr>
        <p:spPr bwMode="auto">
          <a:xfrm>
            <a:off x="0" y="188913"/>
            <a:ext cx="7715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PE" sz="2400" b="1" dirty="0" smtClean="0">
                <a:solidFill>
                  <a:srgbClr val="008000"/>
                </a:solidFill>
                <a:latin typeface="Terebuchet"/>
                <a:ea typeface="Batang" pitchFamily="18" charset="-127"/>
              </a:rPr>
              <a:t>Brecha significativa para financiar</a:t>
            </a:r>
            <a:endParaRPr lang="es-PE" sz="2400" b="1" dirty="0">
              <a:solidFill>
                <a:srgbClr val="FF0000"/>
              </a:solidFill>
              <a:latin typeface="Terebuchet"/>
              <a:ea typeface="Batang" pitchFamily="18" charset="-127"/>
            </a:endParaRPr>
          </a:p>
        </p:txBody>
      </p:sp>
      <p:sp>
        <p:nvSpPr>
          <p:cNvPr id="21" name="Rectángulo 9"/>
          <p:cNvSpPr/>
          <p:nvPr/>
        </p:nvSpPr>
        <p:spPr>
          <a:xfrm>
            <a:off x="3591952" y="2758997"/>
            <a:ext cx="1609364" cy="85780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22 CuadroTexto"/>
          <p:cNvSpPr txBox="1"/>
          <p:nvPr/>
        </p:nvSpPr>
        <p:spPr>
          <a:xfrm>
            <a:off x="71406" y="6324921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Fuente: Agrobanco Elaboración Propia</a:t>
            </a:r>
            <a:endParaRPr lang="es-ES" sz="1200" b="1" dirty="0"/>
          </a:p>
        </p:txBody>
      </p:sp>
      <p:grpSp>
        <p:nvGrpSpPr>
          <p:cNvPr id="24" name="23 Grupo"/>
          <p:cNvGrpSpPr/>
          <p:nvPr/>
        </p:nvGrpSpPr>
        <p:grpSpPr>
          <a:xfrm>
            <a:off x="357158" y="928670"/>
            <a:ext cx="8082740" cy="5312562"/>
            <a:chOff x="326477" y="1241210"/>
            <a:chExt cx="8349979" cy="5312562"/>
          </a:xfrm>
        </p:grpSpPr>
        <p:cxnSp>
          <p:nvCxnSpPr>
            <p:cNvPr id="26" name="Conector recto 49"/>
            <p:cNvCxnSpPr/>
            <p:nvPr/>
          </p:nvCxnSpPr>
          <p:spPr>
            <a:xfrm flipV="1">
              <a:off x="892939" y="5697939"/>
              <a:ext cx="7058" cy="726919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Conector recto de flecha 11"/>
            <p:cNvCxnSpPr/>
            <p:nvPr/>
          </p:nvCxnSpPr>
          <p:spPr>
            <a:xfrm>
              <a:off x="892939" y="5721623"/>
              <a:ext cx="0" cy="7121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Imagen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716" y="1241210"/>
              <a:ext cx="8082740" cy="5312562"/>
            </a:xfrm>
            <a:prstGeom prst="rect">
              <a:avLst/>
            </a:prstGeom>
          </p:spPr>
        </p:pic>
        <p:sp>
          <p:nvSpPr>
            <p:cNvPr id="29" name="Rectángulo 9"/>
            <p:cNvSpPr/>
            <p:nvPr/>
          </p:nvSpPr>
          <p:spPr>
            <a:xfrm>
              <a:off x="3767318" y="3000099"/>
              <a:ext cx="1609364" cy="85780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CuadroTexto 1"/>
            <p:cNvSpPr txBox="1"/>
            <p:nvPr/>
          </p:nvSpPr>
          <p:spPr>
            <a:xfrm>
              <a:off x="6474608" y="3152000"/>
              <a:ext cx="882302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PE" sz="1000" b="1" dirty="0" smtClean="0"/>
                <a:t>No articulados al mercado</a:t>
              </a:r>
              <a:endParaRPr lang="es-PE" sz="1000" b="1" dirty="0"/>
            </a:p>
          </p:txBody>
        </p:sp>
        <p:sp>
          <p:nvSpPr>
            <p:cNvPr id="31" name="23 CuadroTexto"/>
            <p:cNvSpPr txBox="1">
              <a:spLocks noChangeArrowheads="1"/>
            </p:cNvSpPr>
            <p:nvPr/>
          </p:nvSpPr>
          <p:spPr bwMode="auto">
            <a:xfrm>
              <a:off x="326477" y="4011924"/>
              <a:ext cx="1509219" cy="9387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Clr>
                  <a:srgbClr val="339933"/>
                </a:buClr>
                <a:buFont typeface="Wingdings" pitchFamily="2" charset="2"/>
                <a:buChar char="ü"/>
              </a:pPr>
              <a:r>
                <a:rPr lang="es-PE" sz="1100" dirty="0">
                  <a:latin typeface="Calibri" pitchFamily="34" charset="0"/>
                </a:rPr>
                <a:t> Gestión.</a:t>
              </a:r>
            </a:p>
            <a:p>
              <a:pPr algn="ctr">
                <a:buClr>
                  <a:srgbClr val="339933"/>
                </a:buClr>
                <a:buFont typeface="Wingdings" pitchFamily="2" charset="2"/>
                <a:buChar char="ü"/>
              </a:pPr>
              <a:r>
                <a:rPr lang="es-PE" sz="1100" dirty="0">
                  <a:latin typeface="Calibri" pitchFamily="34" charset="0"/>
                </a:rPr>
                <a:t>Gobernanza.</a:t>
              </a:r>
            </a:p>
            <a:p>
              <a:pPr algn="ctr">
                <a:buClr>
                  <a:srgbClr val="339933"/>
                </a:buClr>
                <a:buFont typeface="Wingdings" pitchFamily="2" charset="2"/>
                <a:buChar char="ü"/>
              </a:pPr>
              <a:r>
                <a:rPr lang="es-PE" sz="1100" dirty="0">
                  <a:latin typeface="Calibri" pitchFamily="34" charset="0"/>
                </a:rPr>
                <a:t>Ctas ahorros,</a:t>
              </a:r>
            </a:p>
            <a:p>
              <a:pPr algn="ctr">
                <a:buClr>
                  <a:srgbClr val="339933"/>
                </a:buClr>
                <a:buFont typeface="Wingdings" pitchFamily="2" charset="2"/>
                <a:buChar char="ü"/>
              </a:pPr>
              <a:r>
                <a:rPr lang="es-PE" sz="1100" dirty="0">
                  <a:latin typeface="Calibri" pitchFamily="34" charset="0"/>
                </a:rPr>
                <a:t>Tarjeta prepago,</a:t>
              </a:r>
            </a:p>
            <a:p>
              <a:pPr algn="ctr">
                <a:buClr>
                  <a:srgbClr val="339933"/>
                </a:buClr>
                <a:buFont typeface="Wingdings" pitchFamily="2" charset="2"/>
                <a:buChar char="ü"/>
              </a:pPr>
              <a:r>
                <a:rPr lang="es-PE" sz="1100" dirty="0">
                  <a:latin typeface="Calibri" pitchFamily="34" charset="0"/>
                </a:rPr>
                <a:t>Dinero electrónico.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682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6" descr="Fondo_PPT_intei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58" y="-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1406" y="87015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00"/>
              </a:buClr>
              <a:buSzPct val="110000"/>
            </a:pPr>
            <a:r>
              <a:rPr lang="es-PE" sz="2400" b="1" dirty="0" smtClean="0">
                <a:solidFill>
                  <a:srgbClr val="008000"/>
                </a:solidFill>
                <a:latin typeface="Terebuchet" charset="0"/>
                <a:ea typeface="Batang" pitchFamily="18" charset="-127"/>
              </a:rPr>
              <a:t>Perfil del productor, cliente de Agrobanco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71406" y="6357958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Fuente: Agrobanco a ago.16 Elaboración Propia</a:t>
            </a:r>
            <a:endParaRPr lang="es-ES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357298"/>
            <a:ext cx="4429156" cy="419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873491"/>
            <a:ext cx="2857520" cy="168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24" y="1357298"/>
            <a:ext cx="25146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112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6" descr="Fondo_PPT_intei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33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1406" y="-24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00"/>
              </a:buClr>
              <a:buSzPct val="110000"/>
            </a:pPr>
            <a:r>
              <a:rPr lang="es-PE" sz="2400" b="1" dirty="0" smtClean="0">
                <a:solidFill>
                  <a:srgbClr val="008000"/>
                </a:solidFill>
                <a:latin typeface="Terebuchet" charset="0"/>
                <a:ea typeface="Batang" pitchFamily="18" charset="-127"/>
              </a:rPr>
              <a:t>Oficinas En Zonas Rurales</a:t>
            </a:r>
          </a:p>
          <a:p>
            <a:pPr>
              <a:buClr>
                <a:srgbClr val="006600"/>
              </a:buClr>
              <a:buSzPct val="110000"/>
            </a:pPr>
            <a:r>
              <a:rPr lang="es-PE" sz="2400" b="1" dirty="0" smtClean="0">
                <a:solidFill>
                  <a:srgbClr val="008000"/>
                </a:solidFill>
                <a:latin typeface="Terebuchet" charset="0"/>
                <a:ea typeface="Batang" pitchFamily="18" charset="-127"/>
              </a:rPr>
              <a:t>Presencia en zonas alejadas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71406" y="6215832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Fuente: Agrobanco Elaboración Propia</a:t>
            </a:r>
            <a:endParaRPr lang="es-ES" sz="1200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080316"/>
            <a:ext cx="3518415" cy="5063328"/>
          </a:xfrm>
          <a:prstGeom prst="rect">
            <a:avLst/>
          </a:prstGeom>
        </p:spPr>
      </p:pic>
      <p:sp>
        <p:nvSpPr>
          <p:cNvPr id="12" name="7 CuadroTexto"/>
          <p:cNvSpPr txBox="1">
            <a:spLocks noChangeArrowheads="1"/>
          </p:cNvSpPr>
          <p:nvPr/>
        </p:nvSpPr>
        <p:spPr bwMode="auto">
          <a:xfrm>
            <a:off x="4857752" y="4352046"/>
            <a:ext cx="35719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s-PE" sz="1600" dirty="0" smtClean="0">
                <a:latin typeface="Trebuchet MS" pitchFamily="34" charset="0"/>
              </a:rPr>
              <a:t>Atención al 73% de distritos del Perú</a:t>
            </a:r>
          </a:p>
          <a:p>
            <a:pPr algn="ctr"/>
            <a:r>
              <a:rPr lang="es-PE" sz="1600" dirty="0" smtClean="0">
                <a:latin typeface="Trebuchet MS" pitchFamily="34" charset="0"/>
              </a:rPr>
              <a:t>(más de 1,350)</a:t>
            </a:r>
          </a:p>
          <a:p>
            <a:pPr algn="ctr"/>
            <a:endParaRPr lang="es-PE" sz="1600" dirty="0" smtClean="0">
              <a:latin typeface="Trebuchet MS" pitchFamily="34" charset="0"/>
            </a:endParaRPr>
          </a:p>
          <a:p>
            <a:pPr algn="ctr"/>
            <a:r>
              <a:rPr lang="es-PE" sz="1600" dirty="0" smtClean="0">
                <a:latin typeface="Trebuchet MS" pitchFamily="34" charset="0"/>
              </a:rPr>
              <a:t>79 Oficinas a Nivel Nacional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151754"/>
            <a:ext cx="3643338" cy="270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625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6" descr="Fondo_PPT_intei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33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1406" y="231031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00"/>
              </a:buClr>
              <a:buSzPct val="110000"/>
            </a:pPr>
            <a:r>
              <a:rPr lang="es-PE" sz="2400" b="1" dirty="0" smtClean="0">
                <a:solidFill>
                  <a:srgbClr val="008000"/>
                </a:solidFill>
                <a:latin typeface="Terebuchet" charset="0"/>
                <a:ea typeface="Batang" pitchFamily="18" charset="-127"/>
              </a:rPr>
              <a:t>Asociatividad: Créditos a set.2016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71406" y="6215832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Fuente: Agrobanco Elaboración Propia</a:t>
            </a:r>
            <a:endParaRPr lang="es-ES" sz="12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85720" y="928670"/>
            <a:ext cx="8176992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PE" b="1" dirty="0" smtClean="0">
                <a:latin typeface="Trebuchet MS" pitchFamily="34" charset="0"/>
              </a:rPr>
              <a:t>Comuneros Campesinos:	7,758*</a:t>
            </a:r>
          </a:p>
          <a:p>
            <a:pPr marL="342900" indent="-342900">
              <a:buAutoNum type="arabicPeriod"/>
            </a:pPr>
            <a:endParaRPr lang="es-PE" b="1" dirty="0" smtClean="0">
              <a:latin typeface="Trebuchet MS" pitchFamily="34" charset="0"/>
            </a:endParaRPr>
          </a:p>
          <a:p>
            <a:pPr marL="530225" indent="-360363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PE" dirty="0" smtClean="0">
                <a:latin typeface="Trebuchet MS" panose="020B0603020202020204" pitchFamily="34" charset="0"/>
              </a:rPr>
              <a:t>De 596 Comunidades de la Sierra (Apurímac, Ayacucho, Puno, Cusco)</a:t>
            </a:r>
          </a:p>
          <a:p>
            <a:pPr marL="530225" indent="-360363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PE" dirty="0" smtClean="0">
                <a:latin typeface="Trebuchet MS" panose="020B0603020202020204" pitchFamily="34" charset="0"/>
              </a:rPr>
              <a:t>Principales Cultivos: papa, maíz, quinua.</a:t>
            </a:r>
          </a:p>
          <a:p>
            <a:pPr marL="530225" indent="-360363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PE" dirty="0" smtClean="0">
                <a:latin typeface="Trebuchet MS" panose="020B0603020202020204" pitchFamily="34" charset="0"/>
              </a:rPr>
              <a:t>Principales Crianzas:  engorde de ganado</a:t>
            </a:r>
          </a:p>
          <a:p>
            <a:r>
              <a:rPr lang="es-PE" dirty="0" smtClean="0">
                <a:latin typeface="Trebuchet MS" panose="020B0603020202020204" pitchFamily="34" charset="0"/>
              </a:rPr>
              <a:t>       </a:t>
            </a:r>
          </a:p>
          <a:p>
            <a:pPr marL="342900" indent="-342900">
              <a:buAutoNum type="arabicPeriod" startAt="2"/>
            </a:pPr>
            <a:r>
              <a:rPr lang="es-PE" b="1" dirty="0" smtClean="0">
                <a:latin typeface="Trebuchet MS" pitchFamily="34" charset="0"/>
              </a:rPr>
              <a:t>Comuneros Nativos:		3,275*</a:t>
            </a:r>
          </a:p>
          <a:p>
            <a:pPr marL="530225" indent="-360363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PE" dirty="0" smtClean="0">
                <a:latin typeface="Trebuchet MS" panose="020B0603020202020204" pitchFamily="34" charset="0"/>
              </a:rPr>
              <a:t>De 263 Comunidades y 13 etnias de 45 cuencas (Amazonas, Cajamarca, </a:t>
            </a:r>
          </a:p>
          <a:p>
            <a:pPr marL="530225" indent="-360363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PE" dirty="0" smtClean="0">
                <a:latin typeface="Trebuchet MS" panose="020B0603020202020204" pitchFamily="34" charset="0"/>
              </a:rPr>
              <a:t>Junín,  Loreto, Pasco, San Martín, Ucayali)</a:t>
            </a:r>
          </a:p>
          <a:p>
            <a:pPr marL="530225" indent="-360363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PE" dirty="0" smtClean="0">
                <a:latin typeface="Trebuchet MS" panose="020B0603020202020204" pitchFamily="34" charset="0"/>
              </a:rPr>
              <a:t>Principales Cultivos: café, plátano, cacao, yuca</a:t>
            </a:r>
          </a:p>
          <a:p>
            <a:pPr marL="530225" indent="-360363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PE" dirty="0" smtClean="0">
                <a:latin typeface="Trebuchet MS" panose="020B0603020202020204" pitchFamily="34" charset="0"/>
              </a:rPr>
              <a:t>Principales Crianzas : engorde de ganado, piscigranja</a:t>
            </a:r>
          </a:p>
          <a:p>
            <a:endParaRPr lang="es-PE" dirty="0" smtClean="0">
              <a:latin typeface="Trebuchet MS" panose="020B0603020202020204" pitchFamily="34" charset="0"/>
            </a:endParaRPr>
          </a:p>
          <a:p>
            <a:r>
              <a:rPr lang="es-PE" b="1" dirty="0" smtClean="0">
                <a:latin typeface="Trebuchet MS" pitchFamily="34" charset="0"/>
              </a:rPr>
              <a:t>3.    Créditos a Cooperativas:	191</a:t>
            </a:r>
          </a:p>
          <a:p>
            <a:r>
              <a:rPr lang="es-PE" dirty="0" smtClean="0">
                <a:latin typeface="Trebuchet MS" pitchFamily="34" charset="0"/>
              </a:rPr>
              <a:t>       Beneficiarios:  37.8 mil</a:t>
            </a:r>
          </a:p>
          <a:p>
            <a:endParaRPr lang="es-PE" dirty="0">
              <a:latin typeface="Trebuchet MS" pitchFamily="34" charset="0"/>
            </a:endParaRPr>
          </a:p>
          <a:p>
            <a:r>
              <a:rPr lang="es-PE" dirty="0" smtClean="0">
                <a:latin typeface="Trebuchet MS" pitchFamily="34" charset="0"/>
              </a:rPr>
              <a:t>       </a:t>
            </a:r>
            <a:r>
              <a:rPr lang="es-PE" b="1" dirty="0" smtClean="0">
                <a:latin typeface="Trebuchet MS" pitchFamily="34" charset="0"/>
              </a:rPr>
              <a:t>* </a:t>
            </a:r>
            <a:r>
              <a:rPr lang="es-PE" dirty="0" smtClean="0">
                <a:latin typeface="Trebuchet MS" pitchFamily="34" charset="0"/>
              </a:rPr>
              <a:t>Créditos directos a comuneros </a:t>
            </a:r>
            <a:endParaRPr lang="es-PE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31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2096</TotalTime>
  <Words>791</Words>
  <Application>Microsoft Office PowerPoint</Application>
  <PresentationFormat>Presentación en pantalla (4:3)</PresentationFormat>
  <Paragraphs>172</Paragraphs>
  <Slides>15</Slides>
  <Notes>3</Notes>
  <HiddenSlides>4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Batang</vt:lpstr>
      <vt:lpstr>ＭＳ Ｐゴシック</vt:lpstr>
      <vt:lpstr>Arial</vt:lpstr>
      <vt:lpstr>Calibri</vt:lpstr>
      <vt:lpstr>Calibri Light</vt:lpstr>
      <vt:lpstr>Terebuchet</vt:lpstr>
      <vt:lpstr>Times New Roman</vt:lpstr>
      <vt:lpstr>Trebuchet MS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Cinco Sentidos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Hux</dc:creator>
  <cp:lastModifiedBy>Efrain Gomez</cp:lastModifiedBy>
  <cp:revision>152</cp:revision>
  <cp:lastPrinted>2014-03-25T07:57:50Z</cp:lastPrinted>
  <dcterms:created xsi:type="dcterms:W3CDTF">2014-07-15T16:56:36Z</dcterms:created>
  <dcterms:modified xsi:type="dcterms:W3CDTF">2016-11-04T16:03:43Z</dcterms:modified>
</cp:coreProperties>
</file>